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4" r:id="rId9"/>
    <p:sldId id="266" r:id="rId10"/>
    <p:sldId id="267" r:id="rId11"/>
    <p:sldId id="263" r:id="rId12"/>
    <p:sldId id="265" r:id="rId13"/>
    <p:sldId id="272" r:id="rId14"/>
    <p:sldId id="268" r:id="rId15"/>
    <p:sldId id="269" r:id="rId16"/>
    <p:sldId id="270" r:id="rId17"/>
    <p:sldId id="273" r:id="rId18"/>
    <p:sldId id="271" r:id="rId19"/>
    <p:sldId id="274" r:id="rId20"/>
    <p:sldId id="276" r:id="rId21"/>
    <p:sldId id="278" r:id="rId22"/>
    <p:sldId id="279" r:id="rId23"/>
    <p:sldId id="282" r:id="rId24"/>
    <p:sldId id="283" r:id="rId25"/>
    <p:sldId id="284" r:id="rId26"/>
    <p:sldId id="285" r:id="rId27"/>
    <p:sldId id="286" r:id="rId28"/>
    <p:sldId id="289" r:id="rId29"/>
    <p:sldId id="288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453"/>
    <a:srgbClr val="0C7185"/>
    <a:srgbClr val="FDB338"/>
    <a:srgbClr val="057091"/>
    <a:srgbClr val="27C3F3"/>
    <a:srgbClr val="000000"/>
    <a:srgbClr val="0251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63200-9216-4C5E-876B-F71B9DCFE7A8}" type="datetimeFigureOut">
              <a:rPr lang="en-US" smtClean="0"/>
              <a:t>27/11/19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2A8E2-9F12-4C88-B71B-6B7F3B2BB7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2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AC46-13B6-4DE3-89E6-94F9F5CAD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3C152-6C7E-4844-8E54-5721522A7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BA1E1F0-8282-45F9-AAB9-1FE262142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84C79-3282-469B-9AF4-746B9F7A7366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3DDABD7-658B-4805-B3CE-99D8BBE4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80150A0-AC1E-4D60-815B-96ECC68E2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‹#›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7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A5EA-875B-4A27-95BF-3D022273A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541E8-C26A-425D-B080-12FC071CA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C6BF7-ECB4-4B9E-A0A1-6BCADA098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A725F-4DB9-44D5-9CF6-24D74A2B43D0}" type="datetime1">
              <a:rPr lang="vi-VN" smtClean="0"/>
              <a:t>27/11/2019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2D80C-B864-4B7D-82D3-F3B27265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BD844-DACE-48BB-8FF2-400FBBB7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6730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E9DDE-CD1B-44EA-AE66-3A436127B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C6920-C9EF-492F-B20B-81A1A730F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8E357-8D75-42EF-B36C-1DBCA895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971E2-8B49-45FB-9E02-88BD4C69B773}" type="datetime1">
              <a:rPr lang="vi-VN" smtClean="0"/>
              <a:t>27/11/2019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15B73-57CE-4E4A-A018-85DCD873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49574-A4A6-4DC7-A285-B3240AFC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93001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BA31-7489-4FEA-AC8F-4174920B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4CCE4-4B67-41FA-8A18-FAE9F0B99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AC9A8-15A3-4EB7-91D7-47AD16C31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24C37-458D-4E2A-AB7D-3415CC092BA1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1A8759-7E43-452B-9333-AF9970B6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7A6A07-DCE0-47CE-9C74-1173E7F6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‹#›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0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A82B-DCE1-4A0F-9D98-491ECAE64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75103-2012-4A53-8058-B7DF2A65C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A79CF-8521-447F-A215-853EAF78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AA20F-EDA4-44D7-B43B-73484DF51391}" type="datetime1">
              <a:rPr lang="vi-VN" smtClean="0"/>
              <a:t>27/11/2019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43EEF-CD36-445B-A22B-D0375B8DC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BE84D-A08C-4F4A-8719-AA0061B5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64764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A879-E70E-4C2C-968D-0F7FCAE78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E8DE-DE37-4828-89C4-BF112F2D8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0BF13-B00E-4FA4-8B3F-B923F20B0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C3CBD-6522-41E9-8A05-0DC05841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4686A-B36D-47EE-B433-E5CADDCAAD7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3A73C-933D-4744-BB24-9A7282684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71A1F-46F1-4052-A0E4-139D99E73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8933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DB59-7BA2-4FEB-85C9-618996FEC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9FE32-7649-45C6-8870-03333A647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8857E-C9C8-468F-8888-833DB7350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AF8347-2B58-4C05-848E-9B73850BC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2FE73-B304-42E9-B61E-F9F9B3FDD3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CB561-9EC2-4EB9-A17C-390F3F83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DC671-27EC-4504-A72A-BF6FB63E48CE}" type="datetime1">
              <a:rPr lang="vi-VN" smtClean="0"/>
              <a:t>27/11/2019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FFF48-2489-4BB0-8254-4B37267C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1F9C8-A6AF-464D-BEF2-FC84B0B75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77418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F032-A6DC-4DF9-8580-C680E620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1D7EB-9726-412F-AC78-7228B1DDE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CCB55-F636-4164-B544-9136BB392E34}" type="datetime1">
              <a:rPr lang="vi-VN" smtClean="0"/>
              <a:t>27/11/2019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44F2D-2138-4C1F-9D08-26EF6EDEB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06EEF8-4B8B-4A61-8884-23494931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8776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D4584-8ED3-4E10-83E3-84110C7F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972C-141D-4FD9-9A8A-5ADB0CCC63FD}" type="datetime1">
              <a:rPr lang="vi-VN" smtClean="0"/>
              <a:t>27/11/2019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8667B-F1CC-4F19-A455-AF8F8D06B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2BB9A-DB52-42C8-874A-3899F5FB5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243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33D6-CAC9-4E35-8824-797E17B0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5EBB1-7A56-4532-BAF0-52F018E4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CFE78-7E1D-45A4-AE9A-CB704FB365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0D298-D026-4FF2-B9EF-2FF7647BC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C0A6-1B78-4A42-8EEC-46E5950D3179}" type="datetime1">
              <a:rPr lang="vi-VN" smtClean="0"/>
              <a:t>27/11/2019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02307-91C6-4004-91FA-8DE41431F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48F82-7339-419D-8E14-D050A5FD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43364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99A78-6EAE-434F-97DF-1FF97172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A6C58E-31A6-4CC1-ADDE-36D1022E9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8D6F7-659C-495B-819A-C0550F6BD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92ACB-97BE-4E00-84FF-6511398E6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80B9B-B801-43A0-AAA7-4C313CDE0C1B}" type="datetime1">
              <a:rPr lang="vi-VN" smtClean="0"/>
              <a:t>27/11/2019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945A5-288B-45F9-AAD1-859CED396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63C53-D251-4DFD-AE46-64F01B259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t>‹#›</a:t>
            </a:fld>
            <a:r>
              <a:rPr lang="en-US" dirty="0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624997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ACF911-1499-43C1-B197-95695893F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ED86F-D600-41FA-BADD-6A0CB9840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F4448-241D-4467-AE99-205487F0C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CFFF9177-CE50-4DB4-98E9-323B6A584662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6F99E-7135-4050-B305-9696A61F2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80F5D-3498-466E-AC8F-F75E40665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3E3E5F81-1BCE-4718-B0F9-1925A0E24F49}" type="slidenum">
              <a:rPr lang="en-US" smtClean="0"/>
              <a:pPr/>
              <a:t>‹#›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63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4D5C205A-7F25-496A-98AD-89AEA8C991A7}"/>
              </a:ext>
            </a:extLst>
          </p:cNvPr>
          <p:cNvSpPr/>
          <p:nvPr/>
        </p:nvSpPr>
        <p:spPr>
          <a:xfrm>
            <a:off x="-1045546" y="-3792893"/>
            <a:ext cx="14079893" cy="6536093"/>
          </a:xfrm>
          <a:prstGeom prst="ellipse">
            <a:avLst/>
          </a:prstGeom>
          <a:solidFill>
            <a:srgbClr val="0570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BC1EF-629E-4DA4-B579-9DC88AB96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33" y="403124"/>
            <a:ext cx="1494692" cy="1180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45444A-6DC7-4E26-9A92-0DF990DA889C}"/>
              </a:ext>
            </a:extLst>
          </p:cNvPr>
          <p:cNvSpPr txBox="1"/>
          <p:nvPr/>
        </p:nvSpPr>
        <p:spPr>
          <a:xfrm>
            <a:off x="2114139" y="577635"/>
            <a:ext cx="3981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Đại học Mở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Công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</a:t>
            </a:r>
            <a:endParaRPr lang="en-GB" sz="20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205F490-B2F8-47C4-88AF-F4A3749DF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4400" y="476016"/>
            <a:ext cx="5776686" cy="1180020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TIẾN ĐỘ </a:t>
            </a:r>
            <a:b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  <a:br>
              <a:rPr lang="en-US" sz="20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Công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thông tin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Chuyên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Công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phần mềm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963DC-2D84-433C-BED5-2384C4CD6283}"/>
              </a:ext>
            </a:extLst>
          </p:cNvPr>
          <p:cNvSpPr txBox="1"/>
          <p:nvPr/>
        </p:nvSpPr>
        <p:spPr>
          <a:xfrm>
            <a:off x="1278399" y="2890391"/>
            <a:ext cx="9858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 DỰNG BỘ PHẦN MỀM HỖ TRỢ CHẤM </a:t>
            </a:r>
          </a:p>
          <a:p>
            <a:pPr algn="ctr"/>
            <a:r>
              <a:rPr lang="en-US" sz="2800" b="1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THỐNG KÊ KẾT QUẢ BÀI THI TRẮC NGHIỆM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99FA9B2-B12C-46F0-9709-C742B6B53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5125" y="4114800"/>
            <a:ext cx="7069961" cy="1476510"/>
          </a:xfrm>
        </p:spPr>
        <p:txBody>
          <a:bodyPr>
            <a:noAutofit/>
          </a:bodyPr>
          <a:lstStyle/>
          <a:p>
            <a:pPr algn="r"/>
            <a:r>
              <a:rPr lang="en-US" sz="2000" b="1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 viên thực hiện:</a:t>
            </a:r>
          </a:p>
          <a:p>
            <a:pPr algn="r"/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 – 15A06</a:t>
            </a:r>
          </a:p>
          <a:p>
            <a:pPr algn="r"/>
            <a:r>
              <a:rPr lang="en-US" sz="2000" b="1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b="1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viên </a:t>
            </a:r>
            <a:r>
              <a:rPr lang="en-US" sz="2000" b="1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b="1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dẫn: </a:t>
            </a:r>
          </a:p>
          <a:p>
            <a:pPr algn="r"/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endParaRPr lang="en-US" sz="2000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B30C21A1-AD94-4CAD-85BE-5C4FB4A8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BE4DA-09C4-4EEB-8BF8-9E3A103219FB}" type="datetime1"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27/11/2019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4F8384-3B0B-4BB3-87CB-9B20C737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</a:t>
            </a:fld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27809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8F4FCEEB-EB32-4D42-8480-D81F1BB1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480842" y="4893310"/>
            <a:ext cx="1463040" cy="1463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b="1" dirty="0">
                <a:solidFill>
                  <a:srgbClr val="057091"/>
                </a:solidFill>
              </a:rPr>
              <a:t>Yêu cầu chức năng</a:t>
            </a:r>
            <a:endParaRPr lang="en-US" sz="4000" b="1" dirty="0">
              <a:solidFill>
                <a:srgbClr val="05709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FE-4870-487A-A429-C097DD6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38"/>
            <a:ext cx="10515600" cy="4759325"/>
          </a:xfrm>
        </p:spPr>
        <p:txBody>
          <a:bodyPr/>
          <a:lstStyle/>
          <a:p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với website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lý – thống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thực và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quyền tài khoản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cập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lý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thi,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thi, danh sách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danh sách sinh viên của các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lý tài khoản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cập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xem thống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của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 và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 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tải file log sửa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của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10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99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b="1" dirty="0" err="1">
                <a:solidFill>
                  <a:srgbClr val="057091"/>
                </a:solidFill>
              </a:rPr>
              <a:t>Quy</a:t>
            </a:r>
            <a:r>
              <a:rPr lang="en-US" sz="2800" b="1" dirty="0">
                <a:solidFill>
                  <a:srgbClr val="057091"/>
                </a:solidFill>
              </a:rPr>
              <a:t> trình </a:t>
            </a:r>
            <a:r>
              <a:rPr lang="en-US" sz="2800" b="1" dirty="0" err="1">
                <a:solidFill>
                  <a:srgbClr val="057091"/>
                </a:solidFill>
              </a:rPr>
              <a:t>chấm</a:t>
            </a:r>
            <a:r>
              <a:rPr lang="en-US" sz="2800" b="1" dirty="0">
                <a:solidFill>
                  <a:srgbClr val="057091"/>
                </a:solidFill>
              </a:rPr>
              <a:t> thi</a:t>
            </a:r>
            <a:endParaRPr lang="en-US" sz="4000" b="1" dirty="0">
              <a:solidFill>
                <a:srgbClr val="05709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11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7CE9EF-8E22-41DE-8C84-5113D31F81BB}"/>
              </a:ext>
            </a:extLst>
          </p:cNvPr>
          <p:cNvSpPr txBox="1"/>
          <p:nvPr/>
        </p:nvSpPr>
        <p:spPr>
          <a:xfrm>
            <a:off x="533403" y="1658542"/>
            <a:ext cx="3352794" cy="646331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Ng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dùng tạo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thi, nhập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 sinh viên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8D81CB-5398-4F74-85AC-95D6003EB40A}"/>
              </a:ext>
            </a:extLst>
          </p:cNvPr>
          <p:cNvSpPr txBox="1"/>
          <p:nvPr/>
        </p:nvSpPr>
        <p:spPr>
          <a:xfrm>
            <a:off x="4197341" y="1658542"/>
            <a:ext cx="3352794" cy="646331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Ng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dùng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bài thi</a:t>
            </a:r>
          </a:p>
          <a:p>
            <a:pPr algn="just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A2B9D7-040F-460C-8B7F-8084DBC5D807}"/>
              </a:ext>
            </a:extLst>
          </p:cNvPr>
          <p:cNvSpPr txBox="1"/>
          <p:nvPr/>
        </p:nvSpPr>
        <p:spPr>
          <a:xfrm>
            <a:off x="7861279" y="1658542"/>
            <a:ext cx="3352794" cy="646331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Phần mềm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số lên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 xuất file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bài thi đã đ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BE602B-8F51-4BC5-B6AD-7377BCEA6563}"/>
              </a:ext>
            </a:extLst>
          </p:cNvPr>
          <p:cNvSpPr txBox="1"/>
          <p:nvPr/>
        </p:nvSpPr>
        <p:spPr>
          <a:xfrm>
            <a:off x="7861279" y="2782669"/>
            <a:ext cx="3352794" cy="923330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Ng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cấu hình thông tin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trên phần mềm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059403-5FD7-4AC8-9C00-6D212A82AAC0}"/>
              </a:ext>
            </a:extLst>
          </p:cNvPr>
          <p:cNvSpPr txBox="1"/>
          <p:nvPr/>
        </p:nvSpPr>
        <p:spPr>
          <a:xfrm>
            <a:off x="4197341" y="2782669"/>
            <a:ext cx="3352794" cy="923330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Ng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chọn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bài thi t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với thông tin đã cấu hình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F84383-49CD-4DC5-8C87-C259EAFD26A2}"/>
              </a:ext>
            </a:extLst>
          </p:cNvPr>
          <p:cNvSpPr txBox="1"/>
          <p:nvPr/>
        </p:nvSpPr>
        <p:spPr>
          <a:xfrm>
            <a:off x="533403" y="2767568"/>
            <a:ext cx="3352794" cy="923330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Phần mềm nhận diện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bài thi đã nhập và đưa ra kết quả nhận diện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D3F5D1-0E8A-40D4-B7AB-153F1CFA4708}"/>
              </a:ext>
            </a:extLst>
          </p:cNvPr>
          <p:cNvSpPr txBox="1"/>
          <p:nvPr/>
        </p:nvSpPr>
        <p:spPr>
          <a:xfrm>
            <a:off x="533403" y="4153593"/>
            <a:ext cx="3352794" cy="923330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Ng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thực hiện sửa lỗi bằng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cần)</a:t>
            </a:r>
          </a:p>
          <a:p>
            <a:pPr algn="just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B0E2FC-5A0A-466A-9EBA-DBB206740DD5}"/>
              </a:ext>
            </a:extLst>
          </p:cNvPr>
          <p:cNvSpPr txBox="1"/>
          <p:nvPr/>
        </p:nvSpPr>
        <p:spPr>
          <a:xfrm>
            <a:off x="4197341" y="4153593"/>
            <a:ext cx="3352794" cy="923330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Phần mềm xuất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xuất điểm và file log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sửa lên database.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35B7A7-F48A-4FF7-B6C3-0E1B1AB2ED94}"/>
              </a:ext>
            </a:extLst>
          </p:cNvPr>
          <p:cNvSpPr txBox="1"/>
          <p:nvPr/>
        </p:nvSpPr>
        <p:spPr>
          <a:xfrm>
            <a:off x="7861279" y="4153593"/>
            <a:ext cx="3352794" cy="923330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Website tạo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trên kết quả đ</a:t>
            </a:r>
            <a:r>
              <a:rPr lang="vi-V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gửi lên từ phần mềm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9FA85A-38F5-48D8-9F8D-3F701BA7DE57}"/>
              </a:ext>
            </a:extLst>
          </p:cNvPr>
          <p:cNvCxnSpPr>
            <a:stCxn id="26" idx="3"/>
            <a:endCxn id="29" idx="1"/>
          </p:cNvCxnSpPr>
          <p:nvPr/>
        </p:nvCxnSpPr>
        <p:spPr>
          <a:xfrm>
            <a:off x="3886197" y="1981708"/>
            <a:ext cx="311144" cy="0"/>
          </a:xfrm>
          <a:prstGeom prst="straightConnector1">
            <a:avLst/>
          </a:prstGeom>
          <a:ln cmpd="sng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AB148B-C41D-4679-BCB6-8D8E5725D90D}"/>
              </a:ext>
            </a:extLst>
          </p:cNvPr>
          <p:cNvCxnSpPr/>
          <p:nvPr/>
        </p:nvCxnSpPr>
        <p:spPr>
          <a:xfrm>
            <a:off x="7550135" y="1981707"/>
            <a:ext cx="311144" cy="0"/>
          </a:xfrm>
          <a:prstGeom prst="straightConnector1">
            <a:avLst/>
          </a:prstGeom>
          <a:ln cmpd="sng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DDCCAC9-3175-4CC4-8DCB-AE5A082588E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9537676" y="2304873"/>
            <a:ext cx="0" cy="477796"/>
          </a:xfrm>
          <a:prstGeom prst="straightConnector1">
            <a:avLst/>
          </a:prstGeom>
          <a:ln cmpd="sng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9C319E-D328-444D-A179-B487194C303D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7550135" y="3244334"/>
            <a:ext cx="311144" cy="0"/>
          </a:xfrm>
          <a:prstGeom prst="straightConnector1">
            <a:avLst/>
          </a:prstGeom>
          <a:ln cmpd="sng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F0E6767-B264-4C49-BBD4-1F7D1C9F96C7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 flipV="1">
            <a:off x="3886197" y="3229233"/>
            <a:ext cx="311144" cy="15101"/>
          </a:xfrm>
          <a:prstGeom prst="straightConnector1">
            <a:avLst/>
          </a:prstGeom>
          <a:ln cmpd="sng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815F78E-39D6-4F53-A9E6-C80542AFD812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>
            <a:off x="2209800" y="3690898"/>
            <a:ext cx="0" cy="462695"/>
          </a:xfrm>
          <a:prstGeom prst="straightConnector1">
            <a:avLst/>
          </a:prstGeom>
          <a:ln cmpd="sng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EA85E0-7E56-4DE8-80EE-EEEEE333F0AF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3886197" y="4615258"/>
            <a:ext cx="311144" cy="0"/>
          </a:xfrm>
          <a:prstGeom prst="straightConnector1">
            <a:avLst/>
          </a:prstGeom>
          <a:ln cmpd="sng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924FF9-7FF0-4CB9-B79A-97D315B6D8B8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7550135" y="4615258"/>
            <a:ext cx="311144" cy="0"/>
          </a:xfrm>
          <a:prstGeom prst="straightConnector1">
            <a:avLst/>
          </a:prstGeom>
          <a:ln cmpd="sng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521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rã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chức năng</a:t>
            </a:r>
            <a:endParaRPr lang="en-US" sz="4000" dirty="0">
              <a:solidFill>
                <a:srgbClr val="0570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12</a:t>
            </a:fld>
            <a:r>
              <a:rPr lang="en-US"/>
              <a:t>/30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6B1FBC-2C02-47D6-8D60-09930ECC9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14" y="1417638"/>
            <a:ext cx="7082969" cy="435543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D90C8F-358D-4F69-A84B-7360E10F1FD6}"/>
              </a:ext>
            </a:extLst>
          </p:cNvPr>
          <p:cNvSpPr txBox="1"/>
          <p:nvPr/>
        </p:nvSpPr>
        <p:spPr>
          <a:xfrm>
            <a:off x="4753324" y="5894685"/>
            <a:ext cx="2685351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33453"/>
                </a:solidFill>
              </a:rPr>
              <a:t>Phần mềm </a:t>
            </a:r>
            <a:r>
              <a:rPr lang="en-US" sz="2400" dirty="0" err="1">
                <a:solidFill>
                  <a:srgbClr val="033453"/>
                </a:solidFill>
              </a:rPr>
              <a:t>chấm</a:t>
            </a:r>
            <a:r>
              <a:rPr lang="en-US" sz="2400" dirty="0">
                <a:solidFill>
                  <a:srgbClr val="033453"/>
                </a:solidFill>
              </a:rPr>
              <a:t> thi</a:t>
            </a:r>
          </a:p>
        </p:txBody>
      </p:sp>
    </p:spTree>
    <p:extLst>
      <p:ext uri="{BB962C8B-B14F-4D97-AF65-F5344CB8AC3E}">
        <p14:creationId xmlns:p14="http://schemas.microsoft.com/office/powerpoint/2010/main" val="2452827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rã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chức năng</a:t>
            </a:r>
            <a:endParaRPr lang="en-US" sz="4000" dirty="0">
              <a:solidFill>
                <a:srgbClr val="0570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13</a:t>
            </a:fld>
            <a:r>
              <a:rPr lang="en-US"/>
              <a:t>/30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6B1FBC-2C02-47D6-8D60-09930ECC9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54946"/>
            <a:ext cx="10348948" cy="401624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D90C8F-358D-4F69-A84B-7360E10F1FD6}"/>
              </a:ext>
            </a:extLst>
          </p:cNvPr>
          <p:cNvSpPr txBox="1"/>
          <p:nvPr/>
        </p:nvSpPr>
        <p:spPr>
          <a:xfrm>
            <a:off x="4314294" y="5782939"/>
            <a:ext cx="3563411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33453"/>
                </a:solidFill>
              </a:rPr>
              <a:t>Website </a:t>
            </a:r>
            <a:r>
              <a:rPr lang="en-US" sz="2400" dirty="0" err="1">
                <a:solidFill>
                  <a:srgbClr val="033453"/>
                </a:solidFill>
              </a:rPr>
              <a:t>quản</a:t>
            </a:r>
            <a:r>
              <a:rPr lang="en-US" sz="2400" dirty="0">
                <a:solidFill>
                  <a:srgbClr val="033453"/>
                </a:solidFill>
              </a:rPr>
              <a:t> lý – thống </a:t>
            </a:r>
            <a:r>
              <a:rPr lang="en-US" sz="2400" dirty="0" err="1">
                <a:solidFill>
                  <a:srgbClr val="033453"/>
                </a:solidFill>
              </a:rPr>
              <a:t>kê</a:t>
            </a:r>
            <a:endParaRPr lang="en-US" sz="2400" dirty="0">
              <a:solidFill>
                <a:srgbClr val="0334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92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S</a:t>
            </a:r>
            <a:r>
              <a:rPr lang="vi-VN" sz="2800" dirty="0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ơ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đồ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luồng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 dữ liệu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mức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ngữ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ea typeface="Arabia" panose="00000400000000000000" pitchFamily="2" charset="0"/>
                <a:cs typeface="Arial" panose="020B0604020202020204" pitchFamily="34" charset="0"/>
              </a:rPr>
              <a:t>cảnh</a:t>
            </a:r>
            <a:endParaRPr lang="en-US" sz="4000" dirty="0">
              <a:solidFill>
                <a:srgbClr val="057091"/>
              </a:solidFill>
              <a:latin typeface="Arial" panose="020B0604020202020204" pitchFamily="34" charset="0"/>
              <a:ea typeface="Arabia" panose="000004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4C7E6-2A45-4C52-A8FC-DF9B6BE7E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994" y="1417638"/>
            <a:ext cx="8914012" cy="4938712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14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56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455"/>
            <a:ext cx="10515600" cy="966083"/>
          </a:xfrm>
          <a:effectLst/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luồng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dữ liệu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đỉnh</a:t>
            </a:r>
            <a:endParaRPr lang="en-US" sz="4000" dirty="0">
              <a:solidFill>
                <a:srgbClr val="0570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3218C-B4DF-4B40-BAB4-4EC1F2C9A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079" y="1246540"/>
            <a:ext cx="8368000" cy="510981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15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284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b="1" dirty="0" err="1">
                <a:solidFill>
                  <a:srgbClr val="057091"/>
                </a:solidFill>
              </a:rPr>
              <a:t>Mô</a:t>
            </a:r>
            <a:r>
              <a:rPr lang="en-US" sz="2800" b="1" dirty="0">
                <a:solidFill>
                  <a:srgbClr val="057091"/>
                </a:solidFill>
              </a:rPr>
              <a:t> hình ER</a:t>
            </a:r>
            <a:endParaRPr lang="en-US" sz="4000" b="1" dirty="0">
              <a:solidFill>
                <a:srgbClr val="05709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64A4DF-776F-4AAB-A735-9AEE03CD5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378" y="1592225"/>
            <a:ext cx="7667244" cy="4410151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16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9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b="1" dirty="0" err="1">
                <a:solidFill>
                  <a:srgbClr val="057091"/>
                </a:solidFill>
              </a:rPr>
              <a:t>Mô</a:t>
            </a:r>
            <a:r>
              <a:rPr lang="en-US" sz="2800" b="1" dirty="0">
                <a:solidFill>
                  <a:srgbClr val="057091"/>
                </a:solidFill>
              </a:rPr>
              <a:t> hình </a:t>
            </a:r>
            <a:r>
              <a:rPr lang="en-US" sz="2800" b="1" dirty="0" err="1">
                <a:solidFill>
                  <a:srgbClr val="057091"/>
                </a:solidFill>
              </a:rPr>
              <a:t>quan</a:t>
            </a:r>
            <a:r>
              <a:rPr lang="en-US" sz="2800" b="1" dirty="0">
                <a:solidFill>
                  <a:srgbClr val="057091"/>
                </a:solidFill>
              </a:rPr>
              <a:t> </a:t>
            </a:r>
            <a:r>
              <a:rPr lang="en-US" sz="2800" b="1" dirty="0" err="1">
                <a:solidFill>
                  <a:srgbClr val="057091"/>
                </a:solidFill>
              </a:rPr>
              <a:t>hệ</a:t>
            </a:r>
            <a:endParaRPr lang="en-US" sz="4000" b="1" dirty="0">
              <a:solidFill>
                <a:srgbClr val="05709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64A4DF-776F-4AAB-A735-9AEE03CD5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570" y="1338506"/>
            <a:ext cx="4331909" cy="5002887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17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30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thực hiện</a:t>
            </a:r>
            <a:endParaRPr lang="en-US" sz="4000" dirty="0">
              <a:solidFill>
                <a:srgbClr val="0570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FE-4870-487A-A429-C097DD6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39"/>
            <a:ext cx="10515600" cy="41470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công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thư viện và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18</a:t>
            </a:fld>
            <a:r>
              <a:rPr lang="en-US"/>
              <a:t>/30</a:t>
            </a:r>
            <a:endParaRPr lang="en-US" dirty="0"/>
          </a:p>
        </p:txBody>
      </p:sp>
      <p:pic>
        <p:nvPicPr>
          <p:cNvPr id="1026" name="Picture 2" descr="Kết quả hình ảnh cho spring logo">
            <a:extLst>
              <a:ext uri="{FF2B5EF4-FFF2-40B4-BE49-F238E27FC236}">
                <a16:creationId xmlns:a16="http://schemas.microsoft.com/office/drawing/2014/main" id="{567F22F7-0DA5-403F-AC16-169F814C2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09" y="2426038"/>
            <a:ext cx="3004057" cy="976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windows form logo">
            <a:extLst>
              <a:ext uri="{FF2B5EF4-FFF2-40B4-BE49-F238E27FC236}">
                <a16:creationId xmlns:a16="http://schemas.microsoft.com/office/drawing/2014/main" id="{26342956-68C0-4A0C-BBF1-B4A660AF3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24" y="3714653"/>
            <a:ext cx="2223294" cy="14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355B1E-D8D7-4785-BBE5-A9FAB5A95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030" y="3747945"/>
            <a:ext cx="1002063" cy="10020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C719E3-598A-43A8-9133-0C2CC813BA05}"/>
              </a:ext>
            </a:extLst>
          </p:cNvPr>
          <p:cNvSpPr txBox="1"/>
          <p:nvPr/>
        </p:nvSpPr>
        <p:spPr>
          <a:xfrm>
            <a:off x="5527026" y="3145897"/>
            <a:ext cx="1538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nime Ace" panose="020B0603050302020204" pitchFamily="34" charset="0"/>
              </a:rPr>
              <a:t>WIA</a:t>
            </a:r>
          </a:p>
        </p:txBody>
      </p:sp>
      <p:pic>
        <p:nvPicPr>
          <p:cNvPr id="1038" name="Picture 14" descr="Kết quả hình ảnh cho bootstrap logo">
            <a:extLst>
              <a:ext uri="{FF2B5EF4-FFF2-40B4-BE49-F238E27FC236}">
                <a16:creationId xmlns:a16="http://schemas.microsoft.com/office/drawing/2014/main" id="{609BCD61-A7A6-4B71-85FC-98D85E0C7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007" y="4201914"/>
            <a:ext cx="944932" cy="9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ình ảnh có liên quan">
            <a:extLst>
              <a:ext uri="{FF2B5EF4-FFF2-40B4-BE49-F238E27FC236}">
                <a16:creationId xmlns:a16="http://schemas.microsoft.com/office/drawing/2014/main" id="{1D8C468F-93ED-4453-A6C8-6B968448E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918" y="5078325"/>
            <a:ext cx="192041" cy="10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ết quả hình ảnh cho digital signature logo">
            <a:extLst>
              <a:ext uri="{FF2B5EF4-FFF2-40B4-BE49-F238E27FC236}">
                <a16:creationId xmlns:a16="http://schemas.microsoft.com/office/drawing/2014/main" id="{97951C96-2ADB-4103-BCFE-7699B1DF74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t="9930" r="12052" b="22516"/>
          <a:stretch/>
        </p:blipFill>
        <p:spPr bwMode="auto">
          <a:xfrm>
            <a:off x="7203253" y="2447310"/>
            <a:ext cx="1806732" cy="169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Kết quả hình ảnh cho rsa">
            <a:extLst>
              <a:ext uri="{FF2B5EF4-FFF2-40B4-BE49-F238E27FC236}">
                <a16:creationId xmlns:a16="http://schemas.microsoft.com/office/drawing/2014/main" id="{415E1E6A-E9F7-4F8F-8A2F-7C06BBBFB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417" y="4337962"/>
            <a:ext cx="1011894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Kết quả hình ảnh cho open ssl logo">
            <a:extLst>
              <a:ext uri="{FF2B5EF4-FFF2-40B4-BE49-F238E27FC236}">
                <a16:creationId xmlns:a16="http://schemas.microsoft.com/office/drawing/2014/main" id="{FE24EC8C-8FEF-4107-9A1A-D9E41F9D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86" y="4853656"/>
            <a:ext cx="1985373" cy="44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74E547-BE29-4B8A-BD2D-871BAD27D06E}"/>
              </a:ext>
            </a:extLst>
          </p:cNvPr>
          <p:cNvSpPr txBox="1"/>
          <p:nvPr/>
        </p:nvSpPr>
        <p:spPr>
          <a:xfrm>
            <a:off x="4037701" y="5390565"/>
            <a:ext cx="1839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r>
              <a:rPr lang="en-US" sz="2800" dirty="0" err="1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LTE</a:t>
            </a:r>
            <a:endParaRPr 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54" name="Picture 30" descr="Kết quả hình ảnh cho thymeleaf logo">
            <a:extLst>
              <a:ext uri="{FF2B5EF4-FFF2-40B4-BE49-F238E27FC236}">
                <a16:creationId xmlns:a16="http://schemas.microsoft.com/office/drawing/2014/main" id="{B1070BC3-D704-453F-BAFE-FF8C07BD0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102" y="2132608"/>
            <a:ext cx="908050" cy="9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Kết quả hình ảnh cho postgresql logo">
            <a:extLst>
              <a:ext uri="{FF2B5EF4-FFF2-40B4-BE49-F238E27FC236}">
                <a16:creationId xmlns:a16="http://schemas.microsoft.com/office/drawing/2014/main" id="{FD44C486-44A3-4AAB-8C69-688621D3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51" y="5003353"/>
            <a:ext cx="988325" cy="101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Kết quả hình ảnh cho intellij idea logo">
            <a:extLst>
              <a:ext uri="{FF2B5EF4-FFF2-40B4-BE49-F238E27FC236}">
                <a16:creationId xmlns:a16="http://schemas.microsoft.com/office/drawing/2014/main" id="{F1DCD7FD-2922-44B0-A6DE-DEBE7E789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739" y="2094038"/>
            <a:ext cx="951937" cy="95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Kết quả hình ảnh cho visual studio logo">
            <a:extLst>
              <a:ext uri="{FF2B5EF4-FFF2-40B4-BE49-F238E27FC236}">
                <a16:creationId xmlns:a16="http://schemas.microsoft.com/office/drawing/2014/main" id="{A3907514-94BA-46E8-AB6F-A1DAE92D6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918" y="3548593"/>
            <a:ext cx="944932" cy="94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288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thực hiện</a:t>
            </a:r>
            <a:endParaRPr lang="en-US" sz="4000" dirty="0">
              <a:solidFill>
                <a:srgbClr val="0570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FE-4870-487A-A429-C097DD6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334"/>
            <a:ext cx="10515600" cy="365125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Mẫu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trả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trắc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19</a:t>
            </a:fld>
            <a:r>
              <a:rPr lang="en-US" dirty="0"/>
              <a:t>/30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EB4CB2-8D20-40AE-9D82-6EDDFA2B7B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35" y="1782763"/>
            <a:ext cx="2913908" cy="4123189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53ECA4-64A1-4636-A2CA-982C0B24B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55" y="1782763"/>
            <a:ext cx="2915445" cy="412394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EA6D92-070E-4528-AD24-514A2D4FA9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12" y="1782008"/>
            <a:ext cx="2915445" cy="4123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BA3521-85C9-4B4E-865C-B10AA0D9BF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869" y="1782008"/>
            <a:ext cx="2915445" cy="4123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5AE4C3-208E-4074-AE73-0377340D7915}"/>
              </a:ext>
            </a:extLst>
          </p:cNvPr>
          <p:cNvSpPr/>
          <p:nvPr/>
        </p:nvSpPr>
        <p:spPr>
          <a:xfrm>
            <a:off x="3180555" y="6007835"/>
            <a:ext cx="2913908" cy="307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33453"/>
                </a:solidFill>
              </a:rPr>
              <a:t>Mẫu </a:t>
            </a:r>
            <a:r>
              <a:rPr lang="en-US" dirty="0" err="1">
                <a:solidFill>
                  <a:srgbClr val="033453"/>
                </a:solidFill>
              </a:rPr>
              <a:t>phiếu</a:t>
            </a:r>
            <a:r>
              <a:rPr lang="en-US" dirty="0">
                <a:solidFill>
                  <a:srgbClr val="033453"/>
                </a:solidFill>
              </a:rPr>
              <a:t> 60 </a:t>
            </a:r>
            <a:r>
              <a:rPr lang="en-US" dirty="0" err="1">
                <a:solidFill>
                  <a:srgbClr val="033453"/>
                </a:solidFill>
              </a:rPr>
              <a:t>câu</a:t>
            </a:r>
            <a:endParaRPr lang="en-US" dirty="0">
              <a:solidFill>
                <a:srgbClr val="033453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299157-00A0-4356-901F-7B244502847D}"/>
              </a:ext>
            </a:extLst>
          </p:cNvPr>
          <p:cNvSpPr/>
          <p:nvPr/>
        </p:nvSpPr>
        <p:spPr>
          <a:xfrm>
            <a:off x="213435" y="6007835"/>
            <a:ext cx="2913908" cy="307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33453"/>
                </a:solidFill>
              </a:rPr>
              <a:t>Mẫu </a:t>
            </a:r>
            <a:r>
              <a:rPr lang="en-US" dirty="0" err="1">
                <a:solidFill>
                  <a:srgbClr val="033453"/>
                </a:solidFill>
              </a:rPr>
              <a:t>phiếu</a:t>
            </a:r>
            <a:r>
              <a:rPr lang="en-US" dirty="0">
                <a:solidFill>
                  <a:srgbClr val="033453"/>
                </a:solidFill>
              </a:rPr>
              <a:t> 45 </a:t>
            </a:r>
            <a:r>
              <a:rPr lang="en-US" dirty="0" err="1">
                <a:solidFill>
                  <a:srgbClr val="033453"/>
                </a:solidFill>
              </a:rPr>
              <a:t>câu</a:t>
            </a:r>
            <a:endParaRPr lang="en-US" dirty="0">
              <a:solidFill>
                <a:srgbClr val="033453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BC18DA-ADDA-4864-98DB-D922E5FA5317}"/>
              </a:ext>
            </a:extLst>
          </p:cNvPr>
          <p:cNvSpPr/>
          <p:nvPr/>
        </p:nvSpPr>
        <p:spPr>
          <a:xfrm>
            <a:off x="9119406" y="6007835"/>
            <a:ext cx="2913908" cy="307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33453"/>
                </a:solidFill>
              </a:rPr>
              <a:t>Mẫu </a:t>
            </a:r>
            <a:r>
              <a:rPr lang="en-US" dirty="0" err="1">
                <a:solidFill>
                  <a:srgbClr val="033453"/>
                </a:solidFill>
              </a:rPr>
              <a:t>phiếu</a:t>
            </a:r>
            <a:r>
              <a:rPr lang="en-US" dirty="0">
                <a:solidFill>
                  <a:srgbClr val="033453"/>
                </a:solidFill>
              </a:rPr>
              <a:t> 100 </a:t>
            </a:r>
            <a:r>
              <a:rPr lang="en-US" dirty="0" err="1">
                <a:solidFill>
                  <a:srgbClr val="033453"/>
                </a:solidFill>
              </a:rPr>
              <a:t>câu</a:t>
            </a:r>
            <a:endParaRPr lang="en-US" dirty="0">
              <a:solidFill>
                <a:srgbClr val="033453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A644F3-7917-4811-B8DD-BF518B161386}"/>
              </a:ext>
            </a:extLst>
          </p:cNvPr>
          <p:cNvSpPr/>
          <p:nvPr/>
        </p:nvSpPr>
        <p:spPr>
          <a:xfrm>
            <a:off x="6152286" y="6007835"/>
            <a:ext cx="2913908" cy="307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33453"/>
                </a:solidFill>
              </a:rPr>
              <a:t>Mẫu </a:t>
            </a:r>
            <a:r>
              <a:rPr lang="en-US" dirty="0" err="1">
                <a:solidFill>
                  <a:srgbClr val="033453"/>
                </a:solidFill>
              </a:rPr>
              <a:t>phiếu</a:t>
            </a:r>
            <a:r>
              <a:rPr lang="en-US" dirty="0">
                <a:solidFill>
                  <a:srgbClr val="033453"/>
                </a:solidFill>
              </a:rPr>
              <a:t> 80 </a:t>
            </a:r>
            <a:r>
              <a:rPr lang="en-US" dirty="0" err="1">
                <a:solidFill>
                  <a:srgbClr val="033453"/>
                </a:solidFill>
              </a:rPr>
              <a:t>câu</a:t>
            </a:r>
            <a:endParaRPr lang="en-US" dirty="0">
              <a:solidFill>
                <a:srgbClr val="03345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95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  <a:cs typeface="Arial" panose="020B0604020202020204" pitchFamily="34" charset="0"/>
              </a:rPr>
              <a:t>NỘI DUNG BÁO CÁO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27/11/2019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</a:t>
            </a:fld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F919E38C-D7FE-4015-999C-4CB619F51700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1417638"/>
            <a:ext cx="5055511" cy="1246188"/>
            <a:chOff x="912" y="1008"/>
            <a:chExt cx="3984" cy="912"/>
          </a:xfrm>
        </p:grpSpPr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FA6ABD6F-2DB8-46DC-BFF3-2EC63028BB2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F3F3F3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ADC351DA-65A6-4C91-98AF-F1AFE92555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" y="1092"/>
              <a:ext cx="768" cy="746"/>
              <a:chOff x="999" y="1092"/>
              <a:chExt cx="768" cy="746"/>
            </a:xfrm>
          </p:grpSpPr>
          <p:sp>
            <p:nvSpPr>
              <p:cNvPr id="13" name="AutoShape 6">
                <a:extLst>
                  <a:ext uri="{FF2B5EF4-FFF2-40B4-BE49-F238E27FC236}">
                    <a16:creationId xmlns:a16="http://schemas.microsoft.com/office/drawing/2014/main" id="{2278B910-DD2F-4710-8DEE-D3431034E4E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99" y="1092"/>
                <a:ext cx="768" cy="746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cs typeface="+mn-cs"/>
                </a:endParaRPr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A70B41B0-51F3-4E53-87D2-90292B1FF00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7" y="1139"/>
                <a:ext cx="383" cy="373"/>
              </a:xfrm>
              <a:custGeom>
                <a:avLst/>
                <a:gdLst>
                  <a:gd name="T0" fmla="*/ 118 w 596"/>
                  <a:gd name="T1" fmla="*/ 0 h 598"/>
                  <a:gd name="T2" fmla="*/ 0 w 596"/>
                  <a:gd name="T3" fmla="*/ 118 h 598"/>
                  <a:gd name="T4" fmla="*/ 0 w 596"/>
                  <a:gd name="T5" fmla="*/ 589 h 598"/>
                  <a:gd name="T6" fmla="*/ 161 w 596"/>
                  <a:gd name="T7" fmla="*/ 174 h 598"/>
                  <a:gd name="T8" fmla="*/ 589 w 596"/>
                  <a:gd name="T9" fmla="*/ 0 h 598"/>
                  <a:gd name="T10" fmla="*/ 118 w 596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+mn-cs"/>
                </a:endParaRPr>
              </a:p>
            </p:txBody>
          </p:sp>
          <p:sp>
            <p:nvSpPr>
              <p:cNvPr id="15" name="Text Box 8">
                <a:extLst>
                  <a:ext uri="{FF2B5EF4-FFF2-40B4-BE49-F238E27FC236}">
                    <a16:creationId xmlns:a16="http://schemas.microsoft.com/office/drawing/2014/main" id="{0EC0B90B-E8AD-4B77-889D-D3499F5173CC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237" y="1295"/>
                <a:ext cx="274" cy="3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8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  <a:cs typeface="+mn-cs"/>
                  </a:rPr>
                  <a:t>1</a:t>
                </a:r>
              </a:p>
            </p:txBody>
          </p:sp>
        </p:grp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7D99AB6F-534E-45CA-B8D0-D61DFD829DF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46" y="1091"/>
              <a:ext cx="2928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0C7185"/>
                  </a:solidFill>
                </a:rPr>
                <a:t>Tổng</a:t>
              </a:r>
              <a:r>
                <a:rPr lang="en-US" altLang="en-US" sz="2000" dirty="0">
                  <a:solidFill>
                    <a:srgbClr val="0C7185"/>
                  </a:solidFill>
                </a:rPr>
                <a:t> </a:t>
              </a:r>
              <a:r>
                <a:rPr lang="en-US" altLang="en-US" sz="2000" dirty="0" err="1">
                  <a:solidFill>
                    <a:srgbClr val="0C7185"/>
                  </a:solidFill>
                </a:rPr>
                <a:t>quan</a:t>
              </a:r>
              <a:r>
                <a:rPr lang="en-US" altLang="en-US" sz="2000" dirty="0">
                  <a:solidFill>
                    <a:srgbClr val="0C7185"/>
                  </a:solidFill>
                </a:rPr>
                <a:t> đề tài</a:t>
              </a:r>
            </a:p>
          </p:txBody>
        </p:sp>
      </p:grpSp>
      <p:grpSp>
        <p:nvGrpSpPr>
          <p:cNvPr id="50" name="Group 3">
            <a:extLst>
              <a:ext uri="{FF2B5EF4-FFF2-40B4-BE49-F238E27FC236}">
                <a16:creationId xmlns:a16="http://schemas.microsoft.com/office/drawing/2014/main" id="{4A215267-9970-477F-A05D-4923908A466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022457"/>
            <a:ext cx="5055511" cy="1246188"/>
            <a:chOff x="912" y="1008"/>
            <a:chExt cx="3984" cy="912"/>
          </a:xfrm>
        </p:grpSpPr>
        <p:sp>
          <p:nvSpPr>
            <p:cNvPr id="51" name="AutoShape 4">
              <a:extLst>
                <a:ext uri="{FF2B5EF4-FFF2-40B4-BE49-F238E27FC236}">
                  <a16:creationId xmlns:a16="http://schemas.microsoft.com/office/drawing/2014/main" id="{AB0C95E5-6DC0-44F8-BA4F-65A48B8FA03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F3F3F3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52" name="Group 5">
              <a:extLst>
                <a:ext uri="{FF2B5EF4-FFF2-40B4-BE49-F238E27FC236}">
                  <a16:creationId xmlns:a16="http://schemas.microsoft.com/office/drawing/2014/main" id="{64EEE93A-4710-4FED-935A-456EDEFE2B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" y="1092"/>
              <a:ext cx="768" cy="746"/>
              <a:chOff x="999" y="1092"/>
              <a:chExt cx="768" cy="746"/>
            </a:xfrm>
          </p:grpSpPr>
          <p:sp>
            <p:nvSpPr>
              <p:cNvPr id="54" name="AutoShape 6">
                <a:extLst>
                  <a:ext uri="{FF2B5EF4-FFF2-40B4-BE49-F238E27FC236}">
                    <a16:creationId xmlns:a16="http://schemas.microsoft.com/office/drawing/2014/main" id="{46D5116E-B0D0-4A99-98B9-9E4A857469C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99" y="1092"/>
                <a:ext cx="768" cy="746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cs typeface="+mn-cs"/>
                </a:endParaRPr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CE92A31F-C09D-45B0-A352-F942E00ED40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7" y="1139"/>
                <a:ext cx="383" cy="373"/>
              </a:xfrm>
              <a:custGeom>
                <a:avLst/>
                <a:gdLst>
                  <a:gd name="T0" fmla="*/ 118 w 596"/>
                  <a:gd name="T1" fmla="*/ 0 h 598"/>
                  <a:gd name="T2" fmla="*/ 0 w 596"/>
                  <a:gd name="T3" fmla="*/ 118 h 598"/>
                  <a:gd name="T4" fmla="*/ 0 w 596"/>
                  <a:gd name="T5" fmla="*/ 589 h 598"/>
                  <a:gd name="T6" fmla="*/ 161 w 596"/>
                  <a:gd name="T7" fmla="*/ 174 h 598"/>
                  <a:gd name="T8" fmla="*/ 589 w 596"/>
                  <a:gd name="T9" fmla="*/ 0 h 598"/>
                  <a:gd name="T10" fmla="*/ 118 w 596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+mn-cs"/>
                </a:endParaRPr>
              </a:p>
            </p:txBody>
          </p:sp>
          <p:sp>
            <p:nvSpPr>
              <p:cNvPr id="56" name="Text Box 8">
                <a:extLst>
                  <a:ext uri="{FF2B5EF4-FFF2-40B4-BE49-F238E27FC236}">
                    <a16:creationId xmlns:a16="http://schemas.microsoft.com/office/drawing/2014/main" id="{D6C22993-8B14-47F9-A7C6-CBEC51EC52F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222" y="1295"/>
                <a:ext cx="303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8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rPr>
                  <a:t>2</a:t>
                </a: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+mn-cs"/>
                </a:endParaRPr>
              </a:p>
            </p:txBody>
          </p:sp>
        </p:grpSp>
        <p:sp>
          <p:nvSpPr>
            <p:cNvPr id="53" name="Text Box 9">
              <a:extLst>
                <a:ext uri="{FF2B5EF4-FFF2-40B4-BE49-F238E27FC236}">
                  <a16:creationId xmlns:a16="http://schemas.microsoft.com/office/drawing/2014/main" id="{12BFCC4A-BA2B-41BA-8822-EE918233EAC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57" y="1091"/>
              <a:ext cx="2928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 err="1">
                  <a:solidFill>
                    <a:srgbClr val="0C7185"/>
                  </a:solidFill>
                </a:rPr>
                <a:t>Nội</a:t>
              </a:r>
              <a:r>
                <a:rPr lang="en-US" altLang="en-US" sz="2000" dirty="0">
                  <a:solidFill>
                    <a:srgbClr val="0C7185"/>
                  </a:solidFill>
                </a:rPr>
                <a:t> dung </a:t>
              </a:r>
              <a:r>
                <a:rPr lang="en-US" altLang="en-US" sz="2000" dirty="0" err="1">
                  <a:solidFill>
                    <a:srgbClr val="0C7185"/>
                  </a:solidFill>
                </a:rPr>
                <a:t>chính</a:t>
              </a:r>
              <a:endParaRPr lang="en-US" altLang="en-US" sz="2000" dirty="0">
                <a:solidFill>
                  <a:srgbClr val="0C7185"/>
                </a:solidFill>
              </a:endParaRPr>
            </a:p>
          </p:txBody>
        </p:sp>
      </p:grpSp>
      <p:grpSp>
        <p:nvGrpSpPr>
          <p:cNvPr id="57" name="Group 3">
            <a:extLst>
              <a:ext uri="{FF2B5EF4-FFF2-40B4-BE49-F238E27FC236}">
                <a16:creationId xmlns:a16="http://schemas.microsoft.com/office/drawing/2014/main" id="{2EE261E1-C4F0-48DA-A0B1-63ED90E9D902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638266"/>
            <a:ext cx="5055511" cy="1246188"/>
            <a:chOff x="912" y="1008"/>
            <a:chExt cx="3984" cy="912"/>
          </a:xfrm>
        </p:grpSpPr>
        <p:sp>
          <p:nvSpPr>
            <p:cNvPr id="58" name="AutoShape 4">
              <a:extLst>
                <a:ext uri="{FF2B5EF4-FFF2-40B4-BE49-F238E27FC236}">
                  <a16:creationId xmlns:a16="http://schemas.microsoft.com/office/drawing/2014/main" id="{81B0A0CE-B0FE-4274-AF81-9FBB5C8076E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F3F3F3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59" name="Group 5">
              <a:extLst>
                <a:ext uri="{FF2B5EF4-FFF2-40B4-BE49-F238E27FC236}">
                  <a16:creationId xmlns:a16="http://schemas.microsoft.com/office/drawing/2014/main" id="{5B533596-59F0-48A5-B166-E7B147DE3C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" y="1092"/>
              <a:ext cx="768" cy="746"/>
              <a:chOff x="999" y="1092"/>
              <a:chExt cx="768" cy="746"/>
            </a:xfrm>
          </p:grpSpPr>
          <p:sp>
            <p:nvSpPr>
              <p:cNvPr id="61" name="AutoShape 6">
                <a:extLst>
                  <a:ext uri="{FF2B5EF4-FFF2-40B4-BE49-F238E27FC236}">
                    <a16:creationId xmlns:a16="http://schemas.microsoft.com/office/drawing/2014/main" id="{73836018-3D93-4DAF-B381-A5FB2C630C9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99" y="1092"/>
                <a:ext cx="768" cy="746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cs typeface="+mn-cs"/>
                </a:endParaRPr>
              </a:p>
            </p:txBody>
          </p:sp>
          <p:sp>
            <p:nvSpPr>
              <p:cNvPr id="62" name="Freeform 7">
                <a:extLst>
                  <a:ext uri="{FF2B5EF4-FFF2-40B4-BE49-F238E27FC236}">
                    <a16:creationId xmlns:a16="http://schemas.microsoft.com/office/drawing/2014/main" id="{BD161EB0-92CC-49F0-9992-3CCF29B881B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7" y="1139"/>
                <a:ext cx="383" cy="373"/>
              </a:xfrm>
              <a:custGeom>
                <a:avLst/>
                <a:gdLst>
                  <a:gd name="T0" fmla="*/ 118 w 596"/>
                  <a:gd name="T1" fmla="*/ 0 h 598"/>
                  <a:gd name="T2" fmla="*/ 0 w 596"/>
                  <a:gd name="T3" fmla="*/ 118 h 598"/>
                  <a:gd name="T4" fmla="*/ 0 w 596"/>
                  <a:gd name="T5" fmla="*/ 589 h 598"/>
                  <a:gd name="T6" fmla="*/ 161 w 596"/>
                  <a:gd name="T7" fmla="*/ 174 h 598"/>
                  <a:gd name="T8" fmla="*/ 589 w 596"/>
                  <a:gd name="T9" fmla="*/ 0 h 598"/>
                  <a:gd name="T10" fmla="*/ 118 w 596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+mn-cs"/>
                </a:endParaRPr>
              </a:p>
            </p:txBody>
          </p:sp>
          <p:sp>
            <p:nvSpPr>
              <p:cNvPr id="63" name="Text Box 8">
                <a:extLst>
                  <a:ext uri="{FF2B5EF4-FFF2-40B4-BE49-F238E27FC236}">
                    <a16:creationId xmlns:a16="http://schemas.microsoft.com/office/drawing/2014/main" id="{38C4FD98-C7FA-45B4-AFBA-E8A3E5B27A0B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222" y="1295"/>
                <a:ext cx="303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8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rPr>
                  <a:t>3</a:t>
                </a: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+mn-cs"/>
                </a:endParaRPr>
              </a:p>
            </p:txBody>
          </p:sp>
        </p:grpSp>
        <p:sp>
          <p:nvSpPr>
            <p:cNvPr id="60" name="Text Box 9">
              <a:extLst>
                <a:ext uri="{FF2B5EF4-FFF2-40B4-BE49-F238E27FC236}">
                  <a16:creationId xmlns:a16="http://schemas.microsoft.com/office/drawing/2014/main" id="{0F07EBDC-6BB9-45BE-B8E6-ED845F347DC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54" y="1139"/>
              <a:ext cx="2928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C7185"/>
                  </a:solidFill>
                </a:rPr>
                <a:t>Kết quả đã </a:t>
              </a:r>
              <a:r>
                <a:rPr lang="en-US" altLang="en-US" sz="2000" dirty="0" err="1">
                  <a:solidFill>
                    <a:srgbClr val="0C7185"/>
                  </a:solidFill>
                </a:rPr>
                <a:t>đạt</a:t>
              </a:r>
              <a:r>
                <a:rPr lang="en-US" altLang="en-US" sz="2000" dirty="0">
                  <a:solidFill>
                    <a:srgbClr val="0C7185"/>
                  </a:solidFill>
                </a:rPr>
                <a:t> đ</a:t>
              </a:r>
              <a:r>
                <a:rPr lang="vi-VN" altLang="en-US" sz="2000" dirty="0">
                  <a:solidFill>
                    <a:srgbClr val="0C7185"/>
                  </a:solidFill>
                </a:rPr>
                <a:t>ư</a:t>
              </a:r>
              <a:r>
                <a:rPr lang="en-US" altLang="en-US" sz="2000" dirty="0" err="1">
                  <a:solidFill>
                    <a:srgbClr val="0C7185"/>
                  </a:solidFill>
                </a:rPr>
                <a:t>ợc</a:t>
              </a:r>
              <a:endParaRPr lang="en-US" altLang="en-US" b="0" dirty="0">
                <a:solidFill>
                  <a:srgbClr val="0C7185"/>
                </a:solidFill>
              </a:endParaRPr>
            </a:p>
          </p:txBody>
        </p:sp>
      </p:grpSp>
      <p:grpSp>
        <p:nvGrpSpPr>
          <p:cNvPr id="107" name="Group 3">
            <a:extLst>
              <a:ext uri="{FF2B5EF4-FFF2-40B4-BE49-F238E27FC236}">
                <a16:creationId xmlns:a16="http://schemas.microsoft.com/office/drawing/2014/main" id="{1771C573-644B-4ECA-BACD-4915F45E845D}"/>
              </a:ext>
            </a:extLst>
          </p:cNvPr>
          <p:cNvGrpSpPr>
            <a:grpSpLocks/>
          </p:cNvGrpSpPr>
          <p:nvPr/>
        </p:nvGrpSpPr>
        <p:grpSpPr bwMode="auto">
          <a:xfrm>
            <a:off x="6298291" y="2290048"/>
            <a:ext cx="5055511" cy="1246188"/>
            <a:chOff x="912" y="1014"/>
            <a:chExt cx="3984" cy="912"/>
          </a:xfrm>
        </p:grpSpPr>
        <p:sp>
          <p:nvSpPr>
            <p:cNvPr id="108" name="AutoShape 4">
              <a:extLst>
                <a:ext uri="{FF2B5EF4-FFF2-40B4-BE49-F238E27FC236}">
                  <a16:creationId xmlns:a16="http://schemas.microsoft.com/office/drawing/2014/main" id="{B95E226A-55DB-4833-BD5F-F9FB1E1D2A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" y="1014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F3F3F3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09" name="Group 5">
              <a:extLst>
                <a:ext uri="{FF2B5EF4-FFF2-40B4-BE49-F238E27FC236}">
                  <a16:creationId xmlns:a16="http://schemas.microsoft.com/office/drawing/2014/main" id="{70DC285A-1597-42F6-8AEC-45B35669E7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" y="1092"/>
              <a:ext cx="768" cy="746"/>
              <a:chOff x="999" y="1092"/>
              <a:chExt cx="768" cy="746"/>
            </a:xfrm>
          </p:grpSpPr>
          <p:sp>
            <p:nvSpPr>
              <p:cNvPr id="111" name="AutoShape 6">
                <a:extLst>
                  <a:ext uri="{FF2B5EF4-FFF2-40B4-BE49-F238E27FC236}">
                    <a16:creationId xmlns:a16="http://schemas.microsoft.com/office/drawing/2014/main" id="{EFA9B6A2-0607-4D33-B81C-189CBF4ACEE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99" y="1092"/>
                <a:ext cx="768" cy="746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cs typeface="+mn-cs"/>
                </a:endParaRPr>
              </a:p>
            </p:txBody>
          </p:sp>
          <p:sp>
            <p:nvSpPr>
              <p:cNvPr id="112" name="Freeform 7">
                <a:extLst>
                  <a:ext uri="{FF2B5EF4-FFF2-40B4-BE49-F238E27FC236}">
                    <a16:creationId xmlns:a16="http://schemas.microsoft.com/office/drawing/2014/main" id="{4B965331-7323-423B-A605-4FAAB885690E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7" y="1139"/>
                <a:ext cx="383" cy="373"/>
              </a:xfrm>
              <a:custGeom>
                <a:avLst/>
                <a:gdLst>
                  <a:gd name="T0" fmla="*/ 118 w 596"/>
                  <a:gd name="T1" fmla="*/ 0 h 598"/>
                  <a:gd name="T2" fmla="*/ 0 w 596"/>
                  <a:gd name="T3" fmla="*/ 118 h 598"/>
                  <a:gd name="T4" fmla="*/ 0 w 596"/>
                  <a:gd name="T5" fmla="*/ 589 h 598"/>
                  <a:gd name="T6" fmla="*/ 161 w 596"/>
                  <a:gd name="T7" fmla="*/ 174 h 598"/>
                  <a:gd name="T8" fmla="*/ 589 w 596"/>
                  <a:gd name="T9" fmla="*/ 0 h 598"/>
                  <a:gd name="T10" fmla="*/ 118 w 596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+mn-cs"/>
                </a:endParaRPr>
              </a:p>
            </p:txBody>
          </p:sp>
          <p:sp>
            <p:nvSpPr>
              <p:cNvPr id="113" name="Text Box 8">
                <a:extLst>
                  <a:ext uri="{FF2B5EF4-FFF2-40B4-BE49-F238E27FC236}">
                    <a16:creationId xmlns:a16="http://schemas.microsoft.com/office/drawing/2014/main" id="{DA37EF2A-E0A3-4318-BE29-967406BB05FF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222" y="1295"/>
                <a:ext cx="303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8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rPr>
                  <a:t>4</a:t>
                </a: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+mn-cs"/>
                </a:endParaRPr>
              </a:p>
            </p:txBody>
          </p:sp>
        </p:grpSp>
        <p:sp>
          <p:nvSpPr>
            <p:cNvPr id="110" name="Text Box 9">
              <a:extLst>
                <a:ext uri="{FF2B5EF4-FFF2-40B4-BE49-F238E27FC236}">
                  <a16:creationId xmlns:a16="http://schemas.microsoft.com/office/drawing/2014/main" id="{826D2B72-4C14-4E59-8EAE-DBD176B2F1A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57" y="1094"/>
              <a:ext cx="2928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C7185"/>
                  </a:solidFill>
                </a:rPr>
                <a:t>H</a:t>
              </a:r>
              <a:r>
                <a:rPr lang="vi-VN" altLang="en-US" sz="2000" dirty="0">
                  <a:solidFill>
                    <a:srgbClr val="0C7185"/>
                  </a:solidFill>
                </a:rPr>
                <a:t>ư</a:t>
              </a:r>
              <a:r>
                <a:rPr lang="en-US" altLang="en-US" sz="2000" dirty="0" err="1">
                  <a:solidFill>
                    <a:srgbClr val="0C7185"/>
                  </a:solidFill>
                </a:rPr>
                <a:t>ớng</a:t>
              </a:r>
              <a:r>
                <a:rPr lang="en-US" altLang="en-US" sz="2000" dirty="0">
                  <a:solidFill>
                    <a:srgbClr val="0C7185"/>
                  </a:solidFill>
                </a:rPr>
                <a:t> phát </a:t>
              </a:r>
              <a:r>
                <a:rPr lang="en-US" altLang="en-US" sz="2000" dirty="0" err="1">
                  <a:solidFill>
                    <a:srgbClr val="0C7185"/>
                  </a:solidFill>
                </a:rPr>
                <a:t>triển</a:t>
              </a:r>
              <a:r>
                <a:rPr lang="en-US" altLang="en-US" sz="2000" dirty="0">
                  <a:solidFill>
                    <a:srgbClr val="0C7185"/>
                  </a:solidFill>
                </a:rPr>
                <a:t> của đề tài</a:t>
              </a:r>
              <a:endParaRPr lang="en-US" altLang="en-US" b="0" dirty="0">
                <a:solidFill>
                  <a:srgbClr val="0C7185"/>
                </a:solidFill>
              </a:endParaRPr>
            </a:p>
          </p:txBody>
        </p:sp>
      </p:grpSp>
      <p:grpSp>
        <p:nvGrpSpPr>
          <p:cNvPr id="114" name="Group 3">
            <a:extLst>
              <a:ext uri="{FF2B5EF4-FFF2-40B4-BE49-F238E27FC236}">
                <a16:creationId xmlns:a16="http://schemas.microsoft.com/office/drawing/2014/main" id="{3EF889B0-BFDC-4ADA-A0EE-F2620ABAC43D}"/>
              </a:ext>
            </a:extLst>
          </p:cNvPr>
          <p:cNvGrpSpPr>
            <a:grpSpLocks/>
          </p:cNvGrpSpPr>
          <p:nvPr/>
        </p:nvGrpSpPr>
        <p:grpSpPr bwMode="auto">
          <a:xfrm>
            <a:off x="6298291" y="3886669"/>
            <a:ext cx="5055511" cy="1246188"/>
            <a:chOff x="912" y="1008"/>
            <a:chExt cx="3984" cy="912"/>
          </a:xfrm>
        </p:grpSpPr>
        <p:sp>
          <p:nvSpPr>
            <p:cNvPr id="115" name="AutoShape 4">
              <a:extLst>
                <a:ext uri="{FF2B5EF4-FFF2-40B4-BE49-F238E27FC236}">
                  <a16:creationId xmlns:a16="http://schemas.microsoft.com/office/drawing/2014/main" id="{CA5459C4-6F8A-4378-B780-AC6BF299E75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2" y="1008"/>
              <a:ext cx="3984" cy="912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DDDDDD"/>
                </a:gs>
                <a:gs pos="50000">
                  <a:srgbClr val="F3F3F3"/>
                </a:gs>
                <a:gs pos="100000">
                  <a:srgbClr val="DDDDDD"/>
                </a:gs>
              </a:gsLst>
              <a:lin ang="27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pSp>
          <p:nvGrpSpPr>
            <p:cNvPr id="116" name="Group 5">
              <a:extLst>
                <a:ext uri="{FF2B5EF4-FFF2-40B4-BE49-F238E27FC236}">
                  <a16:creationId xmlns:a16="http://schemas.microsoft.com/office/drawing/2014/main" id="{1B9734E4-27B6-4FFD-8042-5DD2AFEFB7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9" y="1092"/>
              <a:ext cx="768" cy="746"/>
              <a:chOff x="999" y="1092"/>
              <a:chExt cx="768" cy="746"/>
            </a:xfrm>
          </p:grpSpPr>
          <p:sp>
            <p:nvSpPr>
              <p:cNvPr id="118" name="AutoShape 6">
                <a:extLst>
                  <a:ext uri="{FF2B5EF4-FFF2-40B4-BE49-F238E27FC236}">
                    <a16:creationId xmlns:a16="http://schemas.microsoft.com/office/drawing/2014/main" id="{4AC39434-1D01-4991-9308-7244019ACAE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99" y="1092"/>
                <a:ext cx="768" cy="746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381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charset="0"/>
                  <a:cs typeface="+mn-cs"/>
                </a:endParaRPr>
              </a:p>
            </p:txBody>
          </p:sp>
          <p:sp>
            <p:nvSpPr>
              <p:cNvPr id="119" name="Freeform 7">
                <a:extLst>
                  <a:ext uri="{FF2B5EF4-FFF2-40B4-BE49-F238E27FC236}">
                    <a16:creationId xmlns:a16="http://schemas.microsoft.com/office/drawing/2014/main" id="{5E8B9027-B81F-4126-81EB-76CC81107437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1047" y="1139"/>
                <a:ext cx="383" cy="373"/>
              </a:xfrm>
              <a:custGeom>
                <a:avLst/>
                <a:gdLst>
                  <a:gd name="T0" fmla="*/ 118 w 596"/>
                  <a:gd name="T1" fmla="*/ 0 h 598"/>
                  <a:gd name="T2" fmla="*/ 0 w 596"/>
                  <a:gd name="T3" fmla="*/ 118 h 598"/>
                  <a:gd name="T4" fmla="*/ 0 w 596"/>
                  <a:gd name="T5" fmla="*/ 589 h 598"/>
                  <a:gd name="T6" fmla="*/ 161 w 596"/>
                  <a:gd name="T7" fmla="*/ 174 h 598"/>
                  <a:gd name="T8" fmla="*/ 589 w 596"/>
                  <a:gd name="T9" fmla="*/ 0 h 598"/>
                  <a:gd name="T10" fmla="*/ 118 w 596"/>
                  <a:gd name="T11" fmla="*/ 0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gamma/>
                      <a:tint val="54510"/>
                      <a:invGamma/>
                    </a:schemeClr>
                  </a:gs>
                  <a:gs pos="50000">
                    <a:schemeClr val="accent1">
                      <a:alpha val="0"/>
                    </a:schemeClr>
                  </a:gs>
                  <a:gs pos="100000">
                    <a:schemeClr val="accent1">
                      <a:gamma/>
                      <a:tint val="5451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cs typeface="+mn-cs"/>
                </a:endParaRPr>
              </a:p>
            </p:txBody>
          </p:sp>
          <p:sp>
            <p:nvSpPr>
              <p:cNvPr id="120" name="Text Box 8">
                <a:extLst>
                  <a:ext uri="{FF2B5EF4-FFF2-40B4-BE49-F238E27FC236}">
                    <a16:creationId xmlns:a16="http://schemas.microsoft.com/office/drawing/2014/main" id="{CA80FAAA-FEE4-4907-81DF-457882C2BD7D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222" y="1295"/>
                <a:ext cx="303" cy="38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800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charset="0"/>
                  </a:rPr>
                  <a:t>5</a:t>
                </a:r>
                <a:endParaRPr lang="en-US" sz="28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+mn-cs"/>
                </a:endParaRPr>
              </a:p>
            </p:txBody>
          </p:sp>
        </p:grpSp>
        <p:sp>
          <p:nvSpPr>
            <p:cNvPr id="117" name="Text Box 9">
              <a:extLst>
                <a:ext uri="{FF2B5EF4-FFF2-40B4-BE49-F238E27FC236}">
                  <a16:creationId xmlns:a16="http://schemas.microsoft.com/office/drawing/2014/main" id="{2F458A7C-9253-4E23-872E-00AF8DA8CCB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54" y="1091"/>
              <a:ext cx="2928" cy="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dirty="0">
                  <a:solidFill>
                    <a:srgbClr val="0C7185"/>
                  </a:solidFill>
                </a:rPr>
                <a:t>Tài liệu tham </a:t>
              </a:r>
              <a:r>
                <a:rPr lang="en-US" altLang="en-US" sz="2000" dirty="0" err="1">
                  <a:solidFill>
                    <a:srgbClr val="0C7185"/>
                  </a:solidFill>
                </a:rPr>
                <a:t>khảo</a:t>
              </a:r>
              <a:endParaRPr lang="en-US" altLang="en-US" b="0" dirty="0">
                <a:solidFill>
                  <a:srgbClr val="0C718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214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thực hiện</a:t>
            </a:r>
            <a:endParaRPr lang="en-US" sz="4000" dirty="0">
              <a:solidFill>
                <a:srgbClr val="0570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FE-4870-487A-A429-C097DD6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216" y="2040620"/>
            <a:ext cx="3623284" cy="2776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Tiền</a:t>
            </a:r>
            <a:r>
              <a:rPr lang="en-US" sz="24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xử lý </a:t>
            </a:r>
            <a:r>
              <a:rPr lang="en-US" sz="24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 </a:t>
            </a:r>
            <a:r>
              <a:rPr lang="en-US" sz="24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mịn</a:t>
            </a:r>
            <a:r>
              <a:rPr lang="en-US" sz="24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2400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sang dạng binary</a:t>
            </a:r>
          </a:p>
          <a:p>
            <a:r>
              <a:rPr lang="en-US" sz="24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Xoay</a:t>
            </a:r>
            <a:r>
              <a:rPr lang="en-US" sz="24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24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cần)</a:t>
            </a:r>
          </a:p>
          <a:p>
            <a:pPr marL="0" indent="0">
              <a:buNone/>
            </a:pPr>
            <a:endParaRPr lang="en-US" sz="1800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20</a:t>
            </a:fld>
            <a:r>
              <a:rPr lang="en-US"/>
              <a:t>/30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EDA5B9-9D6F-4C73-A0E0-C2FA4B191FA6}"/>
              </a:ext>
            </a:extLst>
          </p:cNvPr>
          <p:cNvGrpSpPr/>
          <p:nvPr/>
        </p:nvGrpSpPr>
        <p:grpSpPr>
          <a:xfrm>
            <a:off x="4616886" y="1566156"/>
            <a:ext cx="7119024" cy="4641676"/>
            <a:chOff x="4616886" y="1566156"/>
            <a:chExt cx="7119024" cy="46416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C9FFF8-822A-4AAD-8937-DEC4796C0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6886" y="1567092"/>
              <a:ext cx="3281732" cy="46407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69D262-1485-48AA-8035-9F8558229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4178" y="1566156"/>
              <a:ext cx="3281732" cy="4641676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F8C067FB-E9EF-45DA-9924-7B14986E6100}"/>
                </a:ext>
              </a:extLst>
            </p:cNvPr>
            <p:cNvSpPr/>
            <p:nvPr/>
          </p:nvSpPr>
          <p:spPr>
            <a:xfrm>
              <a:off x="7956986" y="3704431"/>
              <a:ext cx="435584" cy="365125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10498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thực hiện</a:t>
            </a:r>
            <a:endParaRPr lang="en-US" sz="4000" dirty="0">
              <a:solidFill>
                <a:srgbClr val="0570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FE-4870-487A-A429-C097DD6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38"/>
            <a:ext cx="3623284" cy="438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diện </a:t>
            </a:r>
            <a:r>
              <a:rPr lang="en-US" sz="24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24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sz="2400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21</a:t>
            </a:fld>
            <a:r>
              <a:rPr lang="en-US"/>
              <a:t>/30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343B6-1AA8-4256-91FE-7A1EE7B79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57" y="1417638"/>
            <a:ext cx="3623285" cy="512695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F8B782-3DA9-4C00-B238-EE95C93F4C92}"/>
              </a:ext>
            </a:extLst>
          </p:cNvPr>
          <p:cNvCxnSpPr>
            <a:cxnSpLocks/>
            <a:stCxn id="22" idx="3"/>
            <a:endCxn id="14" idx="2"/>
          </p:cNvCxnSpPr>
          <p:nvPr/>
        </p:nvCxnSpPr>
        <p:spPr>
          <a:xfrm flipV="1">
            <a:off x="3489960" y="1484487"/>
            <a:ext cx="6645262" cy="750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88A5E33-894F-402E-AE38-0ADCC6FD9545}"/>
              </a:ext>
            </a:extLst>
          </p:cNvPr>
          <p:cNvSpPr/>
          <p:nvPr/>
        </p:nvSpPr>
        <p:spPr>
          <a:xfrm>
            <a:off x="10135222" y="1393047"/>
            <a:ext cx="182880" cy="182880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48EBBE-1315-464F-BAE8-79B5F8B353AE}"/>
              </a:ext>
            </a:extLst>
          </p:cNvPr>
          <p:cNvSpPr/>
          <p:nvPr/>
        </p:nvSpPr>
        <p:spPr>
          <a:xfrm>
            <a:off x="10138384" y="6357158"/>
            <a:ext cx="182880" cy="182880"/>
          </a:xfrm>
          <a:prstGeom prst="ellipse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DA73E9-77B2-4F8F-951D-E03553F22080}"/>
              </a:ext>
            </a:extLst>
          </p:cNvPr>
          <p:cNvCxnSpPr>
            <a:cxnSpLocks/>
            <a:stCxn id="22" idx="3"/>
            <a:endCxn id="15" idx="2"/>
          </p:cNvCxnSpPr>
          <p:nvPr/>
        </p:nvCxnSpPr>
        <p:spPr>
          <a:xfrm>
            <a:off x="3489960" y="2234552"/>
            <a:ext cx="6648424" cy="42140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9530E54-EED1-4FB8-A74A-AF4EB8097295}"/>
              </a:ext>
            </a:extLst>
          </p:cNvPr>
          <p:cNvSpPr/>
          <p:nvPr/>
        </p:nvSpPr>
        <p:spPr>
          <a:xfrm>
            <a:off x="9220200" y="6371590"/>
            <a:ext cx="872464" cy="162560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F01D67-1E4C-4AB3-B228-75385494287D}"/>
              </a:ext>
            </a:extLst>
          </p:cNvPr>
          <p:cNvSpPr/>
          <p:nvPr/>
        </p:nvSpPr>
        <p:spPr>
          <a:xfrm>
            <a:off x="7246620" y="1417638"/>
            <a:ext cx="2737135" cy="144462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26B714-31F8-40EB-8CF2-3C3642CA0450}"/>
              </a:ext>
            </a:extLst>
          </p:cNvPr>
          <p:cNvSpPr/>
          <p:nvPr/>
        </p:nvSpPr>
        <p:spPr>
          <a:xfrm>
            <a:off x="10150462" y="1912620"/>
            <a:ext cx="182880" cy="3550920"/>
          </a:xfrm>
          <a:prstGeom prst="rect">
            <a:avLst/>
          </a:prstGeom>
          <a:noFill/>
          <a:ln>
            <a:solidFill>
              <a:srgbClr val="0334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B4B990-07F8-4F5A-B959-29EC3392DC70}"/>
              </a:ext>
            </a:extLst>
          </p:cNvPr>
          <p:cNvSpPr/>
          <p:nvPr/>
        </p:nvSpPr>
        <p:spPr>
          <a:xfrm>
            <a:off x="838200" y="1911386"/>
            <a:ext cx="2651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B1: Nhận diện 2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trên phải và d</a:t>
            </a:r>
            <a:r>
              <a:rPr lang="vi-VN" dirty="0">
                <a:solidFill>
                  <a:srgbClr val="033453"/>
                </a:solidFill>
                <a:cs typeface="Arial" panose="020B0604020202020204" pitchFamily="34" charset="0"/>
              </a:rPr>
              <a:t>ư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ới phải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DD8634-B576-4083-BD35-BC56EBD7BFC5}"/>
              </a:ext>
            </a:extLst>
          </p:cNvPr>
          <p:cNvSpPr/>
          <p:nvPr/>
        </p:nvSpPr>
        <p:spPr>
          <a:xfrm>
            <a:off x="838200" y="2706350"/>
            <a:ext cx="26396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B2: Nhận diện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ngang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trên và d</a:t>
            </a:r>
            <a:r>
              <a:rPr lang="vi-VN" dirty="0">
                <a:solidFill>
                  <a:srgbClr val="033453"/>
                </a:solidFill>
                <a:cs typeface="Arial" panose="020B0604020202020204" pitchFamily="34" charset="0"/>
              </a:rPr>
              <a:t>ư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ới </a:t>
            </a:r>
            <a:b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vào 2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mốc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08308C-417B-453E-912F-54FC56342CE9}"/>
              </a:ext>
            </a:extLst>
          </p:cNvPr>
          <p:cNvCxnSpPr>
            <a:stCxn id="23" idx="3"/>
            <a:endCxn id="20" idx="1"/>
          </p:cNvCxnSpPr>
          <p:nvPr/>
        </p:nvCxnSpPr>
        <p:spPr>
          <a:xfrm flipV="1">
            <a:off x="3477882" y="1489869"/>
            <a:ext cx="3768738" cy="1678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3254DF7-FBDF-4269-8BAE-F8D27D0A17FB}"/>
              </a:ext>
            </a:extLst>
          </p:cNvPr>
          <p:cNvCxnSpPr>
            <a:stCxn id="23" idx="3"/>
          </p:cNvCxnSpPr>
          <p:nvPr/>
        </p:nvCxnSpPr>
        <p:spPr>
          <a:xfrm>
            <a:off x="3477882" y="3168015"/>
            <a:ext cx="5742318" cy="3280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D1C1D9E-8F0C-4930-A32F-59C0F059C599}"/>
              </a:ext>
            </a:extLst>
          </p:cNvPr>
          <p:cNvSpPr/>
          <p:nvPr/>
        </p:nvSpPr>
        <p:spPr>
          <a:xfrm>
            <a:off x="838200" y="3758013"/>
            <a:ext cx="2639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B3: Nhận diện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dọc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6A1EB7F-013C-4E76-BC44-1D343BCD5C9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477882" y="4081179"/>
            <a:ext cx="6672580" cy="105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7" name="Arrow: Down 36">
            <a:extLst>
              <a:ext uri="{FF2B5EF4-FFF2-40B4-BE49-F238E27FC236}">
                <a16:creationId xmlns:a16="http://schemas.microsoft.com/office/drawing/2014/main" id="{34C6112D-BA62-49B4-B19C-45C42DFD62D6}"/>
              </a:ext>
            </a:extLst>
          </p:cNvPr>
          <p:cNvSpPr/>
          <p:nvPr/>
        </p:nvSpPr>
        <p:spPr>
          <a:xfrm rot="18433007">
            <a:off x="7073084" y="3285651"/>
            <a:ext cx="173061" cy="3191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CCDA9A-5E5A-458D-A806-B2E4EA46BFF9}"/>
              </a:ext>
            </a:extLst>
          </p:cNvPr>
          <p:cNvCxnSpPr/>
          <p:nvPr/>
        </p:nvCxnSpPr>
        <p:spPr>
          <a:xfrm>
            <a:off x="7339013" y="1524000"/>
            <a:ext cx="0" cy="2035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848E78-EAA5-499E-9E59-E2A6399350C6}"/>
              </a:ext>
            </a:extLst>
          </p:cNvPr>
          <p:cNvCxnSpPr>
            <a:cxnSpLocks/>
          </p:cNvCxnSpPr>
          <p:nvPr/>
        </p:nvCxnSpPr>
        <p:spPr>
          <a:xfrm flipV="1">
            <a:off x="7365380" y="3574113"/>
            <a:ext cx="2820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BB1F7D2-4708-468B-9F78-88D39AE943EA}"/>
              </a:ext>
            </a:extLst>
          </p:cNvPr>
          <p:cNvSpPr/>
          <p:nvPr/>
        </p:nvSpPr>
        <p:spPr>
          <a:xfrm>
            <a:off x="838200" y="4519743"/>
            <a:ext cx="2639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B4: Nhận diện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tô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trên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mốc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đã tìm đ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các b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ớc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664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7" presetClass="emph" presetSubtype="0" repeatCount="indefinite" fill="remov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20" grpId="0" animBg="1"/>
      <p:bldP spid="21" grpId="0" animBg="1"/>
      <p:bldP spid="22" grpId="0"/>
      <p:bldP spid="23" grpId="0"/>
      <p:bldP spid="33" grpId="0"/>
      <p:bldP spid="37" grpId="0" animBg="1"/>
      <p:bldP spid="37" grpId="1" animBg="1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800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thực hiện</a:t>
            </a:r>
            <a:endParaRPr lang="en-US" sz="4000" dirty="0">
              <a:solidFill>
                <a:srgbClr val="0570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22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C0543-C64F-4F02-9054-A514E3B1D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410"/>
            <a:ext cx="10515600" cy="36933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 và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trên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endParaRPr lang="en-US" sz="2000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17DFB-3A09-484D-9906-E41E41D58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68" y="1961567"/>
            <a:ext cx="891816" cy="12619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0BD6D9C-ECA9-447C-A08D-91C74ABC7AC2}"/>
              </a:ext>
            </a:extLst>
          </p:cNvPr>
          <p:cNvGrpSpPr/>
          <p:nvPr/>
        </p:nvGrpSpPr>
        <p:grpSpPr>
          <a:xfrm>
            <a:off x="2428284" y="2223196"/>
            <a:ext cx="2540127" cy="553998"/>
            <a:chOff x="2428284" y="2223196"/>
            <a:chExt cx="2540127" cy="553998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8E9488-08AD-4422-BA6C-B028F8979FE6}"/>
                </a:ext>
              </a:extLst>
            </p:cNvPr>
            <p:cNvCxnSpPr>
              <a:stCxn id="9" idx="3"/>
            </p:cNvCxnSpPr>
            <p:nvPr/>
          </p:nvCxnSpPr>
          <p:spPr>
            <a:xfrm>
              <a:off x="2428284" y="2592528"/>
              <a:ext cx="11084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680256-C10E-4A58-9CD1-A454249B5E90}"/>
                </a:ext>
              </a:extLst>
            </p:cNvPr>
            <p:cNvSpPr txBox="1"/>
            <p:nvPr/>
          </p:nvSpPr>
          <p:spPr>
            <a:xfrm>
              <a:off x="2656931" y="2223196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33453"/>
                  </a:solidFill>
                </a:rPr>
                <a:t>Hash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ADB066-9C3D-400A-ABB1-F946A93F25F2}"/>
                </a:ext>
              </a:extLst>
            </p:cNvPr>
            <p:cNvSpPr txBox="1"/>
            <p:nvPr/>
          </p:nvSpPr>
          <p:spPr>
            <a:xfrm>
              <a:off x="3571875" y="2407862"/>
              <a:ext cx="1396536" cy="369332"/>
            </a:xfrm>
            <a:prstGeom prst="rect">
              <a:avLst/>
            </a:prstGeom>
            <a:noFill/>
            <a:ln>
              <a:solidFill>
                <a:srgbClr val="0C718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1011…10101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D6E329B-69F6-41FF-9F90-06A4CE59CD48}"/>
              </a:ext>
            </a:extLst>
          </p:cNvPr>
          <p:cNvSpPr txBox="1"/>
          <p:nvPr/>
        </p:nvSpPr>
        <p:spPr>
          <a:xfrm>
            <a:off x="5054020" y="2542820"/>
            <a:ext cx="89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33453"/>
                </a:solidFill>
              </a:rPr>
              <a:t>Encrypt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8001BC-1C33-45E6-AF55-62AC3B80DB86}"/>
              </a:ext>
            </a:extLst>
          </p:cNvPr>
          <p:cNvGrpSpPr/>
          <p:nvPr/>
        </p:nvGrpSpPr>
        <p:grpSpPr>
          <a:xfrm>
            <a:off x="4980984" y="2407862"/>
            <a:ext cx="2511552" cy="369332"/>
            <a:chOff x="4980984" y="2407862"/>
            <a:chExt cx="251155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12F3C8-1619-498B-934C-9D371350F026}"/>
                </a:ext>
              </a:extLst>
            </p:cNvPr>
            <p:cNvCxnSpPr/>
            <p:nvPr/>
          </p:nvCxnSpPr>
          <p:spPr>
            <a:xfrm>
              <a:off x="4980984" y="2592528"/>
              <a:ext cx="11084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DCB6F8-F807-4386-BA9A-99A30335BA5B}"/>
                </a:ext>
              </a:extLst>
            </p:cNvPr>
            <p:cNvSpPr txBox="1"/>
            <p:nvPr/>
          </p:nvSpPr>
          <p:spPr>
            <a:xfrm>
              <a:off x="6096000" y="2407862"/>
              <a:ext cx="1396536" cy="369332"/>
            </a:xfrm>
            <a:prstGeom prst="rect">
              <a:avLst/>
            </a:prstGeom>
            <a:noFill/>
            <a:ln>
              <a:solidFill>
                <a:srgbClr val="0C718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1101…01001</a:t>
              </a:r>
            </a:p>
          </p:txBody>
        </p:sp>
      </p:grpSp>
      <p:pic>
        <p:nvPicPr>
          <p:cNvPr id="2050" name="Picture 2" descr="Kết quả hình ảnh cho key icon png">
            <a:extLst>
              <a:ext uri="{FF2B5EF4-FFF2-40B4-BE49-F238E27FC236}">
                <a16:creationId xmlns:a16="http://schemas.microsoft.com/office/drawing/2014/main" id="{77EB734D-79FC-4664-976E-A3C373510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022" y="2041170"/>
            <a:ext cx="501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35CAE183-ECD0-4F4E-8322-2FAE0DFD1323}"/>
              </a:ext>
            </a:extLst>
          </p:cNvPr>
          <p:cNvSpPr/>
          <p:nvPr/>
        </p:nvSpPr>
        <p:spPr>
          <a:xfrm>
            <a:off x="6524625" y="1533505"/>
            <a:ext cx="1647825" cy="758490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Signature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FB03FA-CB6C-4294-A6F6-E03BB92C6B54}"/>
              </a:ext>
            </a:extLst>
          </p:cNvPr>
          <p:cNvGrpSpPr/>
          <p:nvPr/>
        </p:nvGrpSpPr>
        <p:grpSpPr>
          <a:xfrm>
            <a:off x="3308071" y="3594221"/>
            <a:ext cx="2809875" cy="1476354"/>
            <a:chOff x="3457575" y="3629025"/>
            <a:chExt cx="2809875" cy="147635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5282212-737C-4C19-8C90-E5998C983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1875" y="3730766"/>
              <a:ext cx="891816" cy="126192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9BF604-20D1-4A8B-9E8B-065686770F8D}"/>
                </a:ext>
              </a:extLst>
            </p:cNvPr>
            <p:cNvSpPr txBox="1"/>
            <p:nvPr/>
          </p:nvSpPr>
          <p:spPr>
            <a:xfrm>
              <a:off x="4756614" y="4177061"/>
              <a:ext cx="1396536" cy="369332"/>
            </a:xfrm>
            <a:prstGeom prst="rect">
              <a:avLst/>
            </a:prstGeom>
            <a:noFill/>
            <a:ln>
              <a:solidFill>
                <a:srgbClr val="0C7185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1101…01001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7DF3F4-C964-4C01-B813-27C683C48F38}"/>
                </a:ext>
              </a:extLst>
            </p:cNvPr>
            <p:cNvSpPr/>
            <p:nvPr/>
          </p:nvSpPr>
          <p:spPr>
            <a:xfrm>
              <a:off x="3457575" y="3629025"/>
              <a:ext cx="2809875" cy="1476354"/>
            </a:xfrm>
            <a:prstGeom prst="rect">
              <a:avLst/>
            </a:prstGeom>
            <a:noFill/>
            <a:ln>
              <a:solidFill>
                <a:srgbClr val="0334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0C419-5A9C-4478-B595-ED37AD49A7A4}"/>
                </a:ext>
              </a:extLst>
            </p:cNvPr>
            <p:cNvCxnSpPr/>
            <p:nvPr/>
          </p:nvCxnSpPr>
          <p:spPr>
            <a:xfrm>
              <a:off x="4610100" y="3629025"/>
              <a:ext cx="0" cy="14763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90755DD-5E47-4A68-8B08-4FEC220AC3E8}"/>
              </a:ext>
            </a:extLst>
          </p:cNvPr>
          <p:cNvCxnSpPr>
            <a:stCxn id="9" idx="2"/>
            <a:endCxn id="22" idx="1"/>
          </p:cNvCxnSpPr>
          <p:nvPr/>
        </p:nvCxnSpPr>
        <p:spPr>
          <a:xfrm rot="16200000" flipH="1">
            <a:off x="2150656" y="3055208"/>
            <a:ext cx="1103434" cy="1439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CD48DD2-6927-4311-A502-2981E592731C}"/>
              </a:ext>
            </a:extLst>
          </p:cNvPr>
          <p:cNvCxnSpPr>
            <a:stCxn id="17" idx="2"/>
            <a:endCxn id="24" idx="3"/>
          </p:cNvCxnSpPr>
          <p:nvPr/>
        </p:nvCxnSpPr>
        <p:spPr>
          <a:xfrm rot="5400000">
            <a:off x="5624093" y="3156747"/>
            <a:ext cx="1549729" cy="790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608887D-6CEF-40B6-9335-6559AFB3927C}"/>
              </a:ext>
            </a:extLst>
          </p:cNvPr>
          <p:cNvSpPr txBox="1"/>
          <p:nvPr/>
        </p:nvSpPr>
        <p:spPr>
          <a:xfrm>
            <a:off x="1660595" y="5567978"/>
            <a:ext cx="1396536" cy="369332"/>
          </a:xfrm>
          <a:prstGeom prst="rect">
            <a:avLst/>
          </a:prstGeom>
          <a:noFill/>
          <a:ln>
            <a:solidFill>
              <a:srgbClr val="0C718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1011…10101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64BB5B-B54C-42A8-88C1-91180747C474}"/>
              </a:ext>
            </a:extLst>
          </p:cNvPr>
          <p:cNvSpPr txBox="1"/>
          <p:nvPr/>
        </p:nvSpPr>
        <p:spPr>
          <a:xfrm>
            <a:off x="6398957" y="5567978"/>
            <a:ext cx="1396536" cy="369332"/>
          </a:xfrm>
          <a:prstGeom prst="rect">
            <a:avLst/>
          </a:prstGeom>
          <a:noFill/>
          <a:ln>
            <a:solidFill>
              <a:srgbClr val="0C7185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1011…10101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0CA3C5C-655A-4F36-B1EA-D492B4C71DEA}"/>
              </a:ext>
            </a:extLst>
          </p:cNvPr>
          <p:cNvCxnSpPr>
            <a:cxnSpLocks/>
            <a:stCxn id="24" idx="2"/>
            <a:endCxn id="34" idx="1"/>
          </p:cNvCxnSpPr>
          <p:nvPr/>
        </p:nvCxnSpPr>
        <p:spPr>
          <a:xfrm rot="16200000" flipH="1">
            <a:off x="5231640" y="4585326"/>
            <a:ext cx="1241055" cy="10935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2B67A04-F2B1-4DFB-AB3A-1B0DEB1C64F7}"/>
              </a:ext>
            </a:extLst>
          </p:cNvPr>
          <p:cNvSpPr txBox="1"/>
          <p:nvPr/>
        </p:nvSpPr>
        <p:spPr>
          <a:xfrm>
            <a:off x="5402300" y="5752641"/>
            <a:ext cx="92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33453"/>
                </a:solidFill>
              </a:rPr>
              <a:t>Decrypt</a:t>
            </a:r>
          </a:p>
        </p:txBody>
      </p:sp>
      <p:pic>
        <p:nvPicPr>
          <p:cNvPr id="39" name="Picture 2" descr="Kết quả hình ảnh cho key icon png">
            <a:extLst>
              <a:ext uri="{FF2B5EF4-FFF2-40B4-BE49-F238E27FC236}">
                <a16:creationId xmlns:a16="http://schemas.microsoft.com/office/drawing/2014/main" id="{0B78D8DB-0056-4517-B199-1B4478E1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94" y="5250971"/>
            <a:ext cx="501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6158531-AB6B-4D1C-80F6-9AC23676092A}"/>
              </a:ext>
            </a:extLst>
          </p:cNvPr>
          <p:cNvCxnSpPr>
            <a:stCxn id="22" idx="2"/>
            <a:endCxn id="33" idx="3"/>
          </p:cNvCxnSpPr>
          <p:nvPr/>
        </p:nvCxnSpPr>
        <p:spPr>
          <a:xfrm rot="5400000">
            <a:off x="3065325" y="4949690"/>
            <a:ext cx="794760" cy="8111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DA9C281-4F7E-4C1F-9A4A-66E85E03F482}"/>
              </a:ext>
            </a:extLst>
          </p:cNvPr>
          <p:cNvSpPr txBox="1"/>
          <p:nvPr/>
        </p:nvSpPr>
        <p:spPr>
          <a:xfrm>
            <a:off x="3187728" y="544130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33453"/>
                </a:solidFill>
              </a:rPr>
              <a:t>Hash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1F1A24-C32C-41B0-90A9-607CC899AF21}"/>
              </a:ext>
            </a:extLst>
          </p:cNvPr>
          <p:cNvSpPr txBox="1"/>
          <p:nvPr/>
        </p:nvSpPr>
        <p:spPr>
          <a:xfrm>
            <a:off x="4441111" y="5460233"/>
            <a:ext cx="300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=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5B255D-2263-421F-8C0D-8C70AFB3B880}"/>
              </a:ext>
            </a:extLst>
          </p:cNvPr>
          <p:cNvSpPr txBox="1"/>
          <p:nvPr/>
        </p:nvSpPr>
        <p:spPr>
          <a:xfrm>
            <a:off x="4491579" y="53833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48" name="Picture 2" descr="Kết quả hình ảnh cho key icon png">
            <a:extLst>
              <a:ext uri="{FF2B5EF4-FFF2-40B4-BE49-F238E27FC236}">
                <a16:creationId xmlns:a16="http://schemas.microsoft.com/office/drawing/2014/main" id="{3CDB47F0-9455-4BF1-9F9F-A1C105BFA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72" y="3050408"/>
            <a:ext cx="501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Kết quả hình ảnh cho key icon png">
            <a:extLst>
              <a:ext uri="{FF2B5EF4-FFF2-40B4-BE49-F238E27FC236}">
                <a16:creationId xmlns:a16="http://schemas.microsoft.com/office/drawing/2014/main" id="{DC95B1D5-96EC-4F9E-94FA-5E29EB743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72" y="3524380"/>
            <a:ext cx="501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1169E61-10EA-4366-A347-C7A8A1C1F020}"/>
              </a:ext>
            </a:extLst>
          </p:cNvPr>
          <p:cNvSpPr txBox="1"/>
          <p:nvPr/>
        </p:nvSpPr>
        <p:spPr>
          <a:xfrm>
            <a:off x="9239250" y="3059668"/>
            <a:ext cx="120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33453"/>
                </a:solidFill>
              </a:rPr>
              <a:t>Private key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7CB649-54B3-4611-B3EF-552EB6F2ADC9}"/>
              </a:ext>
            </a:extLst>
          </p:cNvPr>
          <p:cNvSpPr txBox="1"/>
          <p:nvPr/>
        </p:nvSpPr>
        <p:spPr>
          <a:xfrm>
            <a:off x="9239250" y="3552058"/>
            <a:ext cx="111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33453"/>
                </a:solidFill>
              </a:rPr>
              <a:t>Public key</a:t>
            </a:r>
          </a:p>
        </p:txBody>
      </p:sp>
      <p:sp>
        <p:nvSpPr>
          <p:cNvPr id="52" name="Thought Bubble: Cloud 51">
            <a:extLst>
              <a:ext uri="{FF2B5EF4-FFF2-40B4-BE49-F238E27FC236}">
                <a16:creationId xmlns:a16="http://schemas.microsoft.com/office/drawing/2014/main" id="{CB951CCC-6B21-4C28-B4EB-183506FDF587}"/>
              </a:ext>
            </a:extLst>
          </p:cNvPr>
          <p:cNvSpPr/>
          <p:nvPr/>
        </p:nvSpPr>
        <p:spPr>
          <a:xfrm>
            <a:off x="4206767" y="3013034"/>
            <a:ext cx="2119312" cy="758490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Images with signature</a:t>
            </a:r>
          </a:p>
        </p:txBody>
      </p:sp>
      <p:sp>
        <p:nvSpPr>
          <p:cNvPr id="54" name="Thought Bubble: Cloud 53">
            <a:extLst>
              <a:ext uri="{FF2B5EF4-FFF2-40B4-BE49-F238E27FC236}">
                <a16:creationId xmlns:a16="http://schemas.microsoft.com/office/drawing/2014/main" id="{1F19CDED-9C97-4C2C-B0EE-9DC8C80B05E0}"/>
              </a:ext>
            </a:extLst>
          </p:cNvPr>
          <p:cNvSpPr/>
          <p:nvPr/>
        </p:nvSpPr>
        <p:spPr>
          <a:xfrm>
            <a:off x="6968614" y="4812938"/>
            <a:ext cx="1647825" cy="758490"/>
          </a:xfrm>
          <a:prstGeom prst="cloud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Hash value</a:t>
            </a:r>
          </a:p>
        </p:txBody>
      </p:sp>
    </p:spTree>
    <p:extLst>
      <p:ext uri="{BB962C8B-B14F-4D97-AF65-F5344CB8AC3E}">
        <p14:creationId xmlns:p14="http://schemas.microsoft.com/office/powerpoint/2010/main" val="4171973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50"/>
                            </p:stCondLst>
                            <p:childTnLst>
                              <p:par>
                                <p:cTn id="1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6" grpId="0"/>
      <p:bldP spid="20" grpId="0" animBg="1"/>
      <p:bldP spid="33" grpId="0" animBg="1"/>
      <p:bldP spid="34" grpId="0" animBg="1"/>
      <p:bldP spid="37" grpId="0"/>
      <p:bldP spid="44" grpId="0"/>
      <p:bldP spid="43" grpId="0"/>
      <p:bldP spid="46" grpId="0"/>
      <p:bldP spid="47" grpId="0"/>
      <p:bldP spid="51" grpId="0"/>
      <p:bldP spid="52" grpId="0" animBg="1"/>
      <p:bldP spid="5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44575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ĐẠT Đ</a:t>
            </a:r>
            <a:r>
              <a:rPr lang="vi-VN" sz="4000" b="1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4000" b="1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23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0C4D75-532B-42D8-90C3-76078122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4759325"/>
          </a:xfrm>
        </p:spPr>
        <p:txBody>
          <a:bodyPr/>
          <a:lstStyle/>
          <a:p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thành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phần mềm scan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bài thi</a:t>
            </a:r>
          </a:p>
          <a:p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thành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phần mềm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</a:t>
            </a:r>
          </a:p>
          <a:p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thành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lý – thống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Chạy thử với 3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nhận diện 99%, bộ phần mềm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định.</a:t>
            </a:r>
          </a:p>
          <a:p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F0791-C06B-46CE-AC0B-91050FD62E89}"/>
              </a:ext>
            </a:extLst>
          </p:cNvPr>
          <p:cNvSpPr txBox="1"/>
          <p:nvPr/>
        </p:nvSpPr>
        <p:spPr>
          <a:xfrm>
            <a:off x="5182128" y="4171950"/>
            <a:ext cx="18277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25365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44575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vi-VN" sz="4000" b="1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4000" b="1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ỚNG PHÁT TRIỂN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24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0C4D75-532B-42D8-90C3-76078122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1781175"/>
          </a:xfrm>
        </p:spPr>
        <p:txBody>
          <a:bodyPr/>
          <a:lstStyle/>
          <a:p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Chạy thêm các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đợt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để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tính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của bộ nhận diện</a:t>
            </a:r>
          </a:p>
          <a:p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thử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bộ phần mềm trên thực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4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44575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 LIỆU THAM KHẢO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25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0C4D75-532B-42D8-90C3-76078122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47593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[1] Microsoft, Windows Form Documentation</a:t>
            </a:r>
          </a:p>
          <a:p>
            <a:pPr marL="0" indent="0">
              <a:buNone/>
            </a:pPr>
            <a:r>
              <a:rPr lang="en-US" dirty="0"/>
              <a:t>[2] Microsoft, Windows Image Acquisition (WIA). [Online].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https://docs.microsoft.com/en-us/windows/win32/wia/-wia-startpage</a:t>
            </a:r>
          </a:p>
          <a:p>
            <a:pPr marL="0" indent="0">
              <a:buNone/>
            </a:pPr>
            <a:r>
              <a:rPr lang="en-US" dirty="0"/>
              <a:t>[3] OpenSSL, Cryptography and SSL/TLS Toolkit. [Online].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https://www.openssl.org/</a:t>
            </a:r>
          </a:p>
          <a:p>
            <a:pPr marL="0" indent="0">
              <a:buNone/>
            </a:pPr>
            <a:r>
              <a:rPr lang="en-US" dirty="0"/>
              <a:t>[4] IBM, Generating a self-signed certificate using OpenSSL. [Online].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https://www.ibm.com/support/knowledgecenter/en/SSMNED_5.0.0/com.ibm.apic.cmc.doc/task_apionprem_gernerate_self_signed_openSSL.html</a:t>
            </a:r>
          </a:p>
          <a:p>
            <a:pPr marL="0" indent="0">
              <a:buNone/>
            </a:pPr>
            <a:r>
              <a:rPr lang="en-US" dirty="0"/>
              <a:t>[5] Microsoft, X509Certificate2 Class. [Online].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https://docs.microsoft.com/en-us/dotnet/api/system.security.cryptography.x509certificates.x509certificate2? view=netframework-4.8</a:t>
            </a:r>
          </a:p>
        </p:txBody>
      </p:sp>
    </p:spTree>
    <p:extLst>
      <p:ext uri="{BB962C8B-B14F-4D97-AF65-F5344CB8AC3E}">
        <p14:creationId xmlns:p14="http://schemas.microsoft.com/office/powerpoint/2010/main" val="101774116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44575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 LIỆU THAM KHẢO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26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0C4D75-532B-42D8-90C3-76078122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4759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[6] Microsoft, </a:t>
            </a:r>
            <a:r>
              <a:rPr lang="en-US" sz="1800" dirty="0" err="1"/>
              <a:t>RSACryptoServiceProvider</a:t>
            </a:r>
            <a:r>
              <a:rPr lang="en-US" sz="1800" dirty="0"/>
              <a:t> Class. [Online].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https://docs.microsoft.com/en-us/dotnet/api/system.security.cryptography.rsacryptoserviceprovider?view=netframework-4.8</a:t>
            </a:r>
          </a:p>
          <a:p>
            <a:pPr marL="0" indent="0">
              <a:buNone/>
            </a:pPr>
            <a:r>
              <a:rPr lang="en-US" sz="1800" dirty="0"/>
              <a:t>[7] </a:t>
            </a:r>
            <a:r>
              <a:rPr lang="en-US" sz="1800" dirty="0" err="1"/>
              <a:t>Emgu</a:t>
            </a:r>
            <a:r>
              <a:rPr lang="en-US" sz="1800" dirty="0"/>
              <a:t> CV Documentation [Online]</a:t>
            </a:r>
          </a:p>
          <a:p>
            <a:pPr marL="0" indent="0">
              <a:buNone/>
            </a:pPr>
            <a:r>
              <a:rPr lang="vi-VN" sz="1800" dirty="0">
                <a:solidFill>
                  <a:schemeClr val="bg1"/>
                </a:solidFill>
              </a:rPr>
              <a:t>http://www.emgu.com/wiki/files/4.1.1/document/html/8dee1f02-8c8a-4e37-87f4-05e10c39f27d.htm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[8] </a:t>
            </a:r>
            <a:r>
              <a:rPr lang="en-US" sz="1800" dirty="0" err="1"/>
              <a:t>Microsoft.Office.Interop.Excel</a:t>
            </a:r>
            <a:r>
              <a:rPr lang="en-US" sz="1800" dirty="0"/>
              <a:t> Namespace Documentation. [Online].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https://docs.microsoft.com/en-us/dotnet/api/microsoft.office.interop.excel?view=excel-pia</a:t>
            </a:r>
          </a:p>
          <a:p>
            <a:pPr marL="0" indent="0">
              <a:buNone/>
            </a:pPr>
            <a:r>
              <a:rPr lang="en-US" sz="1800" dirty="0"/>
              <a:t>[9] Microsoft, </a:t>
            </a:r>
            <a:r>
              <a:rPr lang="en-US" sz="1800" dirty="0" err="1"/>
              <a:t>BackgroundWorker</a:t>
            </a:r>
            <a:r>
              <a:rPr lang="en-US" sz="1800" dirty="0"/>
              <a:t> Class Documentation. [Online].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https://docs.microsoft.com/en-us/dotnet/api/system.componentmodel.backgroundworker?view=netframework-4.8</a:t>
            </a:r>
          </a:p>
          <a:p>
            <a:pPr marL="0" indent="0">
              <a:buNone/>
            </a:pPr>
            <a:r>
              <a:rPr lang="en-US" sz="1800" dirty="0"/>
              <a:t>[10] Spring Web MVC Documentation, Web on Servlet Stack (Version 5.1.9.RELEASE)</a:t>
            </a:r>
          </a:p>
        </p:txBody>
      </p:sp>
    </p:spTree>
    <p:extLst>
      <p:ext uri="{BB962C8B-B14F-4D97-AF65-F5344CB8AC3E}">
        <p14:creationId xmlns:p14="http://schemas.microsoft.com/office/powerpoint/2010/main" val="233270236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44575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 LIỆU THAM KHẢO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27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0C4D75-532B-42D8-90C3-76078122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4759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[11] Template Engine </a:t>
            </a:r>
            <a:r>
              <a:rPr lang="en-US" sz="1800" dirty="0" err="1"/>
              <a:t>Thymeleaf</a:t>
            </a:r>
            <a:r>
              <a:rPr lang="en-US" sz="1800" dirty="0"/>
              <a:t> Documentation. [Online].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https://www.thymeleaf.org/documentation.html</a:t>
            </a:r>
          </a:p>
          <a:p>
            <a:pPr marL="0" indent="0">
              <a:buNone/>
            </a:pPr>
            <a:r>
              <a:rPr lang="en-US" sz="1800" dirty="0"/>
              <a:t>[12] </a:t>
            </a:r>
            <a:r>
              <a:rPr lang="en-US" sz="1800" dirty="0" err="1"/>
              <a:t>ChartJS</a:t>
            </a:r>
            <a:r>
              <a:rPr lang="en-US" sz="1800" dirty="0"/>
              <a:t> Documentation. [Online].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https://www.chartjs.org/docs/latest/</a:t>
            </a:r>
          </a:p>
          <a:p>
            <a:pPr marL="0" indent="0">
              <a:buNone/>
            </a:pPr>
            <a:r>
              <a:rPr lang="en-US" sz="1800" dirty="0"/>
              <a:t>[13] Admin LTE 3  Dashboard. [Online].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https://adminlte.io/themes/dev/AdminLTE/index.html</a:t>
            </a:r>
          </a:p>
          <a:p>
            <a:pPr marL="0" indent="0">
              <a:buNone/>
            </a:pPr>
            <a:r>
              <a:rPr lang="en-US" sz="1800" dirty="0"/>
              <a:t>[14] PostgreSQL Documentation. [Online].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https://www.postgresql.org/docs/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[15] </a:t>
            </a:r>
            <a:r>
              <a:rPr lang="en-US" sz="1800" dirty="0" err="1"/>
              <a:t>Jeske</a:t>
            </a:r>
            <a:r>
              <a:rPr lang="en-US" sz="1800" dirty="0"/>
              <a:t>, </a:t>
            </a:r>
            <a:r>
              <a:rPr lang="en-US" sz="1800" dirty="0" err="1"/>
              <a:t>WIADemo</a:t>
            </a:r>
            <a:r>
              <a:rPr lang="en-US" sz="1800" dirty="0"/>
              <a:t> project on GitHub</a:t>
            </a:r>
          </a:p>
          <a:p>
            <a:pPr marL="0" indent="0">
              <a:buNone/>
            </a:pPr>
            <a:r>
              <a:rPr lang="vi-VN" sz="1800" dirty="0">
                <a:solidFill>
                  <a:schemeClr val="bg1"/>
                </a:solidFill>
              </a:rPr>
              <a:t>https://github.com/jeske/WIADemo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32177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44575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 LIỆU THAM KHẢO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28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0C4D75-532B-42D8-90C3-76078122B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1100"/>
            <a:ext cx="10515600" cy="4759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[16] Wikipedia, </a:t>
            </a:r>
            <a:r>
              <a:rPr lang="en-US" sz="1800" dirty="0" err="1"/>
              <a:t>Chữ</a:t>
            </a:r>
            <a:r>
              <a:rPr lang="en-US" sz="1800" dirty="0"/>
              <a:t> </a:t>
            </a:r>
            <a:r>
              <a:rPr lang="en-US" sz="1800" dirty="0" err="1"/>
              <a:t>ký</a:t>
            </a:r>
            <a:r>
              <a:rPr lang="en-US" sz="1800" dirty="0"/>
              <a:t> </a:t>
            </a:r>
            <a:r>
              <a:rPr lang="en-US" sz="1800" dirty="0" err="1"/>
              <a:t>điện</a:t>
            </a:r>
            <a:r>
              <a:rPr lang="en-US" sz="1800" dirty="0"/>
              <a:t> </a:t>
            </a:r>
            <a:r>
              <a:rPr lang="en-US" sz="1800" dirty="0" err="1"/>
              <a:t>tử</a:t>
            </a:r>
            <a:r>
              <a:rPr lang="en-US" sz="1800" dirty="0"/>
              <a:t>. [Online].</a:t>
            </a:r>
          </a:p>
          <a:p>
            <a:pPr marL="0" indent="0">
              <a:buNone/>
            </a:pPr>
            <a:r>
              <a:rPr lang="vi-VN" sz="1800" dirty="0">
                <a:solidFill>
                  <a:schemeClr val="bg1"/>
                </a:solidFill>
              </a:rPr>
              <a:t>https://vi.wikipedia.org/ wiki/Chữ_ký_điện_tử 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/>
              <a:t>[17] Wikipedia, </a:t>
            </a:r>
            <a:r>
              <a:rPr lang="en-US" sz="1800" dirty="0" err="1"/>
              <a:t>Chữ</a:t>
            </a:r>
            <a:r>
              <a:rPr lang="en-US" sz="1800" dirty="0"/>
              <a:t> </a:t>
            </a:r>
            <a:r>
              <a:rPr lang="en-US" sz="1800" dirty="0" err="1"/>
              <a:t>ký</a:t>
            </a:r>
            <a:r>
              <a:rPr lang="en-US" sz="1800" dirty="0"/>
              <a:t> số. [Online]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https://vi.wikipedia.org/wiki/</a:t>
            </a:r>
            <a:r>
              <a:rPr lang="en-US" sz="1800" dirty="0" err="1">
                <a:solidFill>
                  <a:schemeClr val="bg1"/>
                </a:solidFill>
              </a:rPr>
              <a:t>Chữ_ký_số</a:t>
            </a: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/>
              <a:t>[18] Wikipedia, </a:t>
            </a:r>
            <a:r>
              <a:rPr lang="en-US" sz="1800" dirty="0" err="1"/>
              <a:t>Thuật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mã hóa RSA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https://vi.wikipedia.org/wiki/RSA_(</a:t>
            </a:r>
            <a:r>
              <a:rPr lang="en-US" sz="1800" dirty="0" err="1">
                <a:solidFill>
                  <a:schemeClr val="bg1"/>
                </a:solidFill>
              </a:rPr>
              <a:t>mã_hóa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1800" dirty="0"/>
              <a:t>[19] Microsoft Developer, How to Sign and Verify the signature with .NET and a certificate (C#)</a:t>
            </a:r>
          </a:p>
          <a:p>
            <a:pPr marL="0" indent="0">
              <a:buNone/>
            </a:pPr>
            <a:r>
              <a:rPr lang="vi-VN" sz="1800" dirty="0">
                <a:solidFill>
                  <a:schemeClr val="bg1"/>
                </a:solidFill>
              </a:rPr>
              <a:t>https://blogs.msdn.microsoft.com/alejacma/2008/06/25/how-to-sign-and-verify-the-signature-with-net-and-a-certificate-c/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0995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44575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 LIỆU THAM KHẢO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29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472474-2AB0-4F79-832D-AA7B3809CB15}"/>
              </a:ext>
            </a:extLst>
          </p:cNvPr>
          <p:cNvSpPr txBox="1"/>
          <p:nvPr/>
        </p:nvSpPr>
        <p:spPr>
          <a:xfrm>
            <a:off x="2536999" y="3422584"/>
            <a:ext cx="2358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Special thanks to </a:t>
            </a:r>
          </a:p>
        </p:txBody>
      </p:sp>
      <p:pic>
        <p:nvPicPr>
          <p:cNvPr id="6146" name="Picture 2" descr="Kết quả hình ảnh cho github icon">
            <a:extLst>
              <a:ext uri="{FF2B5EF4-FFF2-40B4-BE49-F238E27FC236}">
                <a16:creationId xmlns:a16="http://schemas.microsoft.com/office/drawing/2014/main" id="{E36A09A0-0613-4945-9375-995F5B1C3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71" y="304381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82958B-E547-48FF-98BA-0DEF19D08D97}"/>
              </a:ext>
            </a:extLst>
          </p:cNvPr>
          <p:cNvSpPr/>
          <p:nvPr/>
        </p:nvSpPr>
        <p:spPr>
          <a:xfrm>
            <a:off x="6244416" y="3468749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</a:t>
            </a:r>
          </a:p>
        </p:txBody>
      </p:sp>
      <p:pic>
        <p:nvPicPr>
          <p:cNvPr id="6148" name="Picture 4" descr="Kết quả hình ảnh cho stackoverflow logo">
            <a:extLst>
              <a:ext uri="{FF2B5EF4-FFF2-40B4-BE49-F238E27FC236}">
                <a16:creationId xmlns:a16="http://schemas.microsoft.com/office/drawing/2014/main" id="{AE6CD68C-3D69-4F8F-9014-001FAF5C8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191" y="3159125"/>
            <a:ext cx="2743200" cy="68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813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  <a:cs typeface="Arial" panose="020B0604020202020204" pitchFamily="34" charset="0"/>
              </a:rPr>
              <a:t>TỔNG QUAN</a:t>
            </a:r>
            <a:br>
              <a:rPr lang="en-US" sz="4000" b="1" dirty="0">
                <a:solidFill>
                  <a:srgbClr val="057091"/>
                </a:solidFill>
                <a:cs typeface="Arial" panose="020B0604020202020204" pitchFamily="34" charset="0"/>
              </a:rPr>
            </a:br>
            <a:r>
              <a:rPr lang="en-US" sz="2800" b="1" dirty="0" err="1">
                <a:solidFill>
                  <a:srgbClr val="057091"/>
                </a:solidFill>
                <a:cs typeface="Arial" panose="020B0604020202020204" pitchFamily="34" charset="0"/>
              </a:rPr>
              <a:t>Giới</a:t>
            </a:r>
            <a:r>
              <a:rPr lang="en-US" sz="2800" b="1" dirty="0">
                <a:solidFill>
                  <a:srgbClr val="057091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57091"/>
                </a:solidFill>
                <a:cs typeface="Arial" panose="020B0604020202020204" pitchFamily="34" charset="0"/>
              </a:rPr>
              <a:t>thiệu</a:t>
            </a:r>
            <a:r>
              <a:rPr lang="en-US" sz="2800" b="1" dirty="0">
                <a:solidFill>
                  <a:srgbClr val="057091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57091"/>
                </a:solidFill>
                <a:cs typeface="Arial" panose="020B0604020202020204" pitchFamily="34" charset="0"/>
              </a:rPr>
              <a:t>tổng</a:t>
            </a:r>
            <a:r>
              <a:rPr lang="en-US" sz="2800" b="1" dirty="0">
                <a:solidFill>
                  <a:srgbClr val="057091"/>
                </a:solidFill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057091"/>
                </a:solidFill>
                <a:cs typeface="Arial" panose="020B0604020202020204" pitchFamily="34" charset="0"/>
              </a:rPr>
              <a:t>quát</a:t>
            </a:r>
            <a:r>
              <a:rPr lang="en-US" sz="2800" b="1" dirty="0">
                <a:solidFill>
                  <a:srgbClr val="057091"/>
                </a:solidFill>
                <a:cs typeface="Arial" panose="020B0604020202020204" pitchFamily="34" charset="0"/>
              </a:rPr>
              <a:t> về đề tài</a:t>
            </a:r>
            <a:endParaRPr lang="en-US" sz="4000" b="1" dirty="0">
              <a:solidFill>
                <a:srgbClr val="057091"/>
              </a:solidFill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FE-4870-487A-A429-C097DD6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38"/>
            <a:ext cx="10515600" cy="47593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Tên đề tài:</a:t>
            </a:r>
            <a:br>
              <a:rPr lang="en-US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Xây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dựng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bộ phần mềm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hỗ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trợ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chấm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và thống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kê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kết quả </a:t>
            </a:r>
            <a:b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bài thi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trắc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nghiệm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.</a:t>
            </a:r>
            <a:b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033453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ợng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</a:t>
            </a:r>
            <a:br>
              <a:rPr lang="en-US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Các c</a:t>
            </a:r>
            <a:r>
              <a:rPr lang="vi-VN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ơ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sở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giáo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dục</a:t>
            </a:r>
            <a:endParaRPr lang="en-US" b="1" dirty="0">
              <a:solidFill>
                <a:srgbClr val="033453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033453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Các tính năng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</a:t>
            </a:r>
            <a:br>
              <a:rPr lang="en-US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</a:b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Quản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lý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kỳ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thi,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quét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ảnh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bài thi, nhận diện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ảnh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bài thi,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chấm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điểm, xuất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báo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cáo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hiển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thị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các thống </a:t>
            </a:r>
            <a:r>
              <a:rPr lang="en-US" b="1" dirty="0" err="1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kê</a:t>
            </a:r>
            <a:r>
              <a:rPr lang="en-US" b="1" dirty="0">
                <a:solidFill>
                  <a:srgbClr val="03345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…</a:t>
            </a:r>
          </a:p>
          <a:p>
            <a:pPr>
              <a:lnSpc>
                <a:spcPct val="100000"/>
              </a:lnSpc>
            </a:pPr>
            <a:endParaRPr lang="en-US" b="1" dirty="0">
              <a:solidFill>
                <a:srgbClr val="033453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033453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>
                <a:latin typeface="Arial" panose="020B0604020202020204" pitchFamily="34" charset="0"/>
                <a:cs typeface="Arial" panose="020B0604020202020204" pitchFamily="34" charset="0"/>
              </a:rPr>
              <a:t>27/11/2019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/30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722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30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EB2AED-086B-4FBE-B221-979936EC5D6C}"/>
              </a:ext>
            </a:extLst>
          </p:cNvPr>
          <p:cNvSpPr/>
          <p:nvPr/>
        </p:nvSpPr>
        <p:spPr>
          <a:xfrm>
            <a:off x="1585791" y="2357735"/>
            <a:ext cx="902041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abia" panose="00000400000000000000" pitchFamily="2" charset="0"/>
                <a:ea typeface="Arabia" panose="00000400000000000000" pitchFamily="2" charset="0"/>
                <a:cs typeface="Arabia" panose="00000400000000000000" pitchFamily="2" charset="0"/>
              </a:rPr>
              <a:t>Cảm </a:t>
            </a:r>
            <a:r>
              <a:rPr lang="vi-V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abia" panose="00000400000000000000" pitchFamily="2" charset="0"/>
                <a:ea typeface="Arabia" panose="00000400000000000000" pitchFamily="2" charset="0"/>
                <a:cs typeface="Arabia" panose="00000400000000000000" pitchFamily="2" charset="0"/>
              </a:rPr>
              <a:t>ơ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abia" panose="00000400000000000000" pitchFamily="2" charset="0"/>
                <a:ea typeface="Arabia" panose="00000400000000000000" pitchFamily="2" charset="0"/>
                <a:cs typeface="Arabia" panose="00000400000000000000" pitchFamily="2" charset="0"/>
              </a:rPr>
              <a:t>n thầy cô và các </a:t>
            </a:r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abia" panose="00000400000000000000" pitchFamily="2" charset="0"/>
                <a:ea typeface="Arabia" panose="00000400000000000000" pitchFamily="2" charset="0"/>
                <a:cs typeface="Arabia" panose="00000400000000000000" pitchFamily="2" charset="0"/>
              </a:rPr>
              <a:t>bạn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abia" panose="00000400000000000000" pitchFamily="2" charset="0"/>
              <a:ea typeface="Arabia" panose="00000400000000000000" pitchFamily="2" charset="0"/>
              <a:cs typeface="Arabia" panose="00000400000000000000" pitchFamily="2" charset="0"/>
            </a:endParaRPr>
          </a:p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abia" panose="00000400000000000000" pitchFamily="2" charset="0"/>
                <a:ea typeface="Arabia" panose="00000400000000000000" pitchFamily="2" charset="0"/>
                <a:cs typeface="Arabia" panose="00000400000000000000" pitchFamily="2" charset="0"/>
              </a:rPr>
              <a:t>đã </a:t>
            </a:r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abia" panose="00000400000000000000" pitchFamily="2" charset="0"/>
                <a:ea typeface="Arabia" panose="00000400000000000000" pitchFamily="2" charset="0"/>
                <a:cs typeface="Arabia" panose="00000400000000000000" pitchFamily="2" charset="0"/>
              </a:rPr>
              <a:t>lắng</a:t>
            </a: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abia" panose="00000400000000000000" pitchFamily="2" charset="0"/>
                <a:ea typeface="Arabia" panose="00000400000000000000" pitchFamily="2" charset="0"/>
                <a:cs typeface="Arabia" panose="00000400000000000000" pitchFamily="2" charset="0"/>
              </a:rPr>
              <a:t> </a:t>
            </a:r>
            <a:r>
              <a:rPr lang="en-US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abia" panose="00000400000000000000" pitchFamily="2" charset="0"/>
                <a:ea typeface="Arabia" panose="00000400000000000000" pitchFamily="2" charset="0"/>
                <a:cs typeface="Arabia" panose="00000400000000000000" pitchFamily="2" charset="0"/>
              </a:rPr>
              <a:t>nghe</a:t>
            </a:r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abia" panose="00000400000000000000" pitchFamily="2" charset="0"/>
                <a:ea typeface="Arabia" panose="00000400000000000000" pitchFamily="2" charset="0"/>
                <a:cs typeface="Arabia" panose="00000400000000000000" pitchFamily="2" charset="0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76457775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TỔNG QUAN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b="1" dirty="0">
                <a:solidFill>
                  <a:srgbClr val="057091"/>
                </a:solidFill>
              </a:rPr>
              <a:t>Lý do chọn đề tài</a:t>
            </a:r>
            <a:endParaRPr lang="en-US" sz="4000" b="1" dirty="0">
              <a:solidFill>
                <a:srgbClr val="05709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FE-4870-487A-A429-C097DD6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39"/>
            <a:ext cx="10515600" cy="1534674"/>
          </a:xfrm>
        </p:spPr>
        <p:txBody>
          <a:bodyPr/>
          <a:lstStyle/>
          <a:p>
            <a:r>
              <a:rPr lang="en-US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 </a:t>
            </a:r>
            <a:r>
              <a:rPr lang="en-US" sz="2400" dirty="0" err="1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trắc</a:t>
            </a:r>
            <a:r>
              <a:rPr lang="en-US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tính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của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</a:t>
            </a:r>
          </a:p>
          <a:p>
            <a:pPr lvl="1"/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khả năng t</a:t>
            </a:r>
            <a:r>
              <a:rPr lang="vi-VN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phán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của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thí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sinh</a:t>
            </a:r>
          </a:p>
          <a:p>
            <a:pPr lvl="1"/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tính bao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của đề thi</a:t>
            </a:r>
          </a:p>
          <a:p>
            <a:pPr lvl="1"/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4</a:t>
            </a:fld>
            <a:r>
              <a:rPr lang="en-US"/>
              <a:t>/30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700A70E-BC16-469F-88B5-FF4EFA8F5933}"/>
              </a:ext>
            </a:extLst>
          </p:cNvPr>
          <p:cNvSpPr/>
          <p:nvPr/>
        </p:nvSpPr>
        <p:spPr>
          <a:xfrm>
            <a:off x="838200" y="3006904"/>
            <a:ext cx="448574" cy="245853"/>
          </a:xfrm>
          <a:prstGeom prst="rightArrow">
            <a:avLst/>
          </a:prstGeom>
          <a:solidFill>
            <a:srgbClr val="FDB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9A69-BF56-48FA-81BE-5468F1825B0F}"/>
              </a:ext>
            </a:extLst>
          </p:cNvPr>
          <p:cNvSpPr txBox="1"/>
          <p:nvPr/>
        </p:nvSpPr>
        <p:spPr>
          <a:xfrm>
            <a:off x="1286774" y="2898999"/>
            <a:ext cx="7528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chemeClr val="bg1"/>
                </a:solidFill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dần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đổi sang thi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trắc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05C471-53C5-4B1A-BF8D-60E51D51B4CD}"/>
              </a:ext>
            </a:extLst>
          </p:cNvPr>
          <p:cNvSpPr txBox="1">
            <a:spLocks/>
          </p:cNvSpPr>
          <p:nvPr/>
        </p:nvSpPr>
        <p:spPr>
          <a:xfrm>
            <a:off x="838200" y="3731909"/>
            <a:ext cx="10515600" cy="17523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dirty="0" err="1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 </a:t>
            </a:r>
            <a:r>
              <a:rPr lang="en-US" sz="2400" dirty="0" err="1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trắc</a:t>
            </a:r>
            <a:r>
              <a:rPr lang="en-US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2400" dirty="0">
                <a:solidFill>
                  <a:srgbClr val="0C718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truyền thống:</a:t>
            </a:r>
          </a:p>
          <a:p>
            <a:pPr lvl="1"/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Mất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endParaRPr lang="en-US" sz="2000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xảy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sót</a:t>
            </a:r>
            <a:endParaRPr lang="en-US" sz="2000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Thiếu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endParaRPr lang="en-US" sz="2000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Khó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khăn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khi tạo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000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thống </a:t>
            </a:r>
            <a:r>
              <a:rPr lang="en-US" sz="2000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endParaRPr lang="en-US" sz="2000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E86CFC6-4BC5-4144-930D-6ED46C471133}"/>
              </a:ext>
            </a:extLst>
          </p:cNvPr>
          <p:cNvSpPr/>
          <p:nvPr/>
        </p:nvSpPr>
        <p:spPr>
          <a:xfrm>
            <a:off x="838200" y="5517259"/>
            <a:ext cx="448574" cy="245853"/>
          </a:xfrm>
          <a:prstGeom prst="rightArrow">
            <a:avLst/>
          </a:prstGeom>
          <a:solidFill>
            <a:srgbClr val="FDB3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1F63F-13D1-492D-B7C3-71C2B46F1B10}"/>
              </a:ext>
            </a:extLst>
          </p:cNvPr>
          <p:cNvSpPr txBox="1"/>
          <p:nvPr/>
        </p:nvSpPr>
        <p:spPr>
          <a:xfrm>
            <a:off x="1286774" y="5409354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 mềm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 tự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EA8370-4269-46D0-9902-22A7B6597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76" y="3972344"/>
            <a:ext cx="3565648" cy="20534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C752959-B041-4055-AABD-A2C92FA10755}"/>
              </a:ext>
            </a:extLst>
          </p:cNvPr>
          <p:cNvSpPr/>
          <p:nvPr/>
        </p:nvSpPr>
        <p:spPr>
          <a:xfrm rot="1187470">
            <a:off x="9749637" y="4422444"/>
            <a:ext cx="1819275" cy="696640"/>
          </a:xfrm>
          <a:prstGeom prst="rect">
            <a:avLst/>
          </a:prstGeom>
          <a:solidFill>
            <a:schemeClr val="bg1"/>
          </a:solidFill>
          <a:ln w="50800" cmpd="thinThick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achen" panose="02020500000000000000" pitchFamily="18" charset="0"/>
                <a:ea typeface="Aachen" panose="02020500000000000000" pitchFamily="18" charset="0"/>
                <a:cs typeface="Aachen" panose="02020500000000000000" pitchFamily="18" charset="0"/>
              </a:rPr>
              <a:t>Automatic</a:t>
            </a:r>
          </a:p>
        </p:txBody>
      </p:sp>
    </p:spTree>
    <p:extLst>
      <p:ext uri="{BB962C8B-B14F-4D97-AF65-F5344CB8AC3E}">
        <p14:creationId xmlns:p14="http://schemas.microsoft.com/office/powerpoint/2010/main" val="859979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 animBg="1"/>
      <p:bldP spid="12" grpId="0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TỔNG QUAN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b="1" dirty="0">
                <a:solidFill>
                  <a:srgbClr val="057091"/>
                </a:solidFill>
              </a:rPr>
              <a:t>Mục </a:t>
            </a:r>
            <a:r>
              <a:rPr lang="en-US" sz="2800" b="1" dirty="0" err="1">
                <a:solidFill>
                  <a:srgbClr val="057091"/>
                </a:solidFill>
              </a:rPr>
              <a:t>tiêu</a:t>
            </a:r>
            <a:r>
              <a:rPr lang="en-US" sz="2800" b="1" dirty="0">
                <a:solidFill>
                  <a:srgbClr val="057091"/>
                </a:solidFill>
              </a:rPr>
              <a:t> của đề tài</a:t>
            </a:r>
            <a:endParaRPr lang="en-US" sz="4000" b="1" dirty="0">
              <a:solidFill>
                <a:srgbClr val="05709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FE-4870-487A-A429-C097DD6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38"/>
            <a:ext cx="9347200" cy="4759325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thành công đ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bộ phần mềm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trắc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được các yêu cầu: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bài thi, nhận diện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bài thi</a:t>
            </a:r>
          </a:p>
          <a:p>
            <a:pPr lvl="1">
              <a:lnSpc>
                <a:spcPct val="100000"/>
              </a:lnSpc>
            </a:pP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dàng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không yêu cầu nhiều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bị hiện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trình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vào nhiều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 khác nhau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tạo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xem thống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về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 lại thông tin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sửa từ ng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xem khi cần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5</a:t>
            </a:fld>
            <a:r>
              <a:rPr lang="en-US"/>
              <a:t>/30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E432AB-18F4-452C-8F09-222FABF88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4" b="96176" l="10000" r="90000">
                        <a14:foregroundMark x1="77556" y1="16029" x2="77556" y2="16029"/>
                        <a14:foregroundMark x1="76667" y1="4706" x2="76667" y2="4706"/>
                        <a14:foregroundMark x1="79222" y1="441" x2="79222" y2="441"/>
                        <a14:foregroundMark x1="79556" y1="441" x2="79556" y2="441"/>
                        <a14:foregroundMark x1="52889" y1="12941" x2="52889" y2="12941"/>
                        <a14:foregroundMark x1="52333" y1="58529" x2="52333" y2="58529"/>
                        <a14:foregroundMark x1="53778" y1="96176" x2="53778" y2="96176"/>
                        <a14:foregroundMark x1="65333" y1="51324" x2="65333" y2="513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192" y="2206784"/>
            <a:ext cx="2223808" cy="168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2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TỔNG QUAN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b="1" dirty="0" err="1">
                <a:solidFill>
                  <a:srgbClr val="057091"/>
                </a:solidFill>
              </a:rPr>
              <a:t>Phạm</a:t>
            </a:r>
            <a:r>
              <a:rPr lang="en-US" sz="2800" b="1" dirty="0">
                <a:solidFill>
                  <a:srgbClr val="057091"/>
                </a:solidFill>
              </a:rPr>
              <a:t> vi </a:t>
            </a:r>
            <a:r>
              <a:rPr lang="en-US" sz="2800" b="1" dirty="0" err="1">
                <a:solidFill>
                  <a:srgbClr val="057091"/>
                </a:solidFill>
              </a:rPr>
              <a:t>áp</a:t>
            </a:r>
            <a:r>
              <a:rPr lang="en-US" sz="2800" b="1" dirty="0">
                <a:solidFill>
                  <a:srgbClr val="057091"/>
                </a:solidFill>
              </a:rPr>
              <a:t> </a:t>
            </a:r>
            <a:r>
              <a:rPr lang="en-US" sz="2800" b="1" dirty="0" err="1">
                <a:solidFill>
                  <a:srgbClr val="057091"/>
                </a:solidFill>
              </a:rPr>
              <a:t>dụng</a:t>
            </a:r>
            <a:r>
              <a:rPr lang="en-US" sz="2800" b="1" dirty="0">
                <a:solidFill>
                  <a:srgbClr val="057091"/>
                </a:solidFill>
              </a:rPr>
              <a:t> của đề tài</a:t>
            </a:r>
            <a:endParaRPr lang="en-US" sz="4000" b="1" dirty="0">
              <a:solidFill>
                <a:srgbClr val="05709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FE-4870-487A-A429-C097DD6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38"/>
            <a:ext cx="10515600" cy="4759325"/>
          </a:xfrm>
        </p:spPr>
        <p:txBody>
          <a:bodyPr/>
          <a:lstStyle/>
          <a:p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c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vừa và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tr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THCS, THPT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6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39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b="1" dirty="0">
                <a:solidFill>
                  <a:srgbClr val="057091"/>
                </a:solidFill>
              </a:rPr>
              <a:t>Các thành phần trong bộ phần mềm</a:t>
            </a:r>
            <a:endParaRPr lang="en-US" sz="4000" b="1" dirty="0">
              <a:solidFill>
                <a:srgbClr val="05709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3E5F81-1BCE-4718-B0F9-1925A0E24F49}" type="slidenum">
              <a:rPr lang="en-US" smtClean="0"/>
              <a:pPr/>
              <a:t>7</a:t>
            </a:fld>
            <a:r>
              <a:rPr lang="en-US"/>
              <a:t>/30</a:t>
            </a:r>
            <a:endParaRPr lang="en-US" dirty="0"/>
          </a:p>
        </p:txBody>
      </p:sp>
      <p:pic>
        <p:nvPicPr>
          <p:cNvPr id="10" name="Graphic 9" descr="Pie chart">
            <a:extLst>
              <a:ext uri="{FF2B5EF4-FFF2-40B4-BE49-F238E27FC236}">
                <a16:creationId xmlns:a16="http://schemas.microsoft.com/office/drawing/2014/main" id="{18BEDFA8-F0D0-46B9-9DD7-3265C3EB7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376" y="2470731"/>
            <a:ext cx="914400" cy="914400"/>
          </a:xfrm>
          <a:prstGeom prst="rect">
            <a:avLst/>
          </a:prstGeom>
        </p:spPr>
      </p:pic>
      <p:pic>
        <p:nvPicPr>
          <p:cNvPr id="12" name="Graphic 11" descr="Scanner">
            <a:extLst>
              <a:ext uri="{FF2B5EF4-FFF2-40B4-BE49-F238E27FC236}">
                <a16:creationId xmlns:a16="http://schemas.microsoft.com/office/drawing/2014/main" id="{C479B58F-46D5-44BD-9F12-0466BEEF3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0709" y="2470731"/>
            <a:ext cx="914400" cy="914400"/>
          </a:xfrm>
          <a:prstGeom prst="rect">
            <a:avLst/>
          </a:prstGeom>
        </p:spPr>
      </p:pic>
      <p:pic>
        <p:nvPicPr>
          <p:cNvPr id="14" name="Graphic 13" descr="Fingerprint">
            <a:extLst>
              <a:ext uri="{FF2B5EF4-FFF2-40B4-BE49-F238E27FC236}">
                <a16:creationId xmlns:a16="http://schemas.microsoft.com/office/drawing/2014/main" id="{7DEFADBF-2C90-47B5-B206-0C400588B0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87542" y="2470731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34DC3E-D0B0-4F40-8831-524FE29C37C5}"/>
              </a:ext>
            </a:extLst>
          </p:cNvPr>
          <p:cNvSpPr/>
          <p:nvPr/>
        </p:nvSpPr>
        <p:spPr>
          <a:xfrm>
            <a:off x="1516755" y="3557860"/>
            <a:ext cx="23423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Phần mềm </a:t>
            </a:r>
          </a:p>
          <a:p>
            <a:pPr algn="ctr"/>
            <a:r>
              <a:rPr lang="en-US" sz="2400" dirty="0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scan </a:t>
            </a:r>
            <a:r>
              <a:rPr lang="en-US" sz="2400" dirty="0" err="1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ảnh</a:t>
            </a:r>
            <a:r>
              <a:rPr lang="en-US" sz="2400" dirty="0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 bài thi</a:t>
            </a:r>
            <a:endParaRPr lang="en-US" sz="2400" b="0" cap="none" spc="0" dirty="0">
              <a:ln w="0"/>
              <a:solidFill>
                <a:srgbClr val="033453"/>
              </a:solidFill>
              <a:effectLst>
                <a:reflection blurRad="6350" stA="53000" endA="300" endPos="35500" dir="5400000" sy="-90000" algn="bl" rotWithShape="0"/>
              </a:effectLst>
              <a:latin typeface="Arial" panose="020B0604020202020204" pitchFamily="34" charset="0"/>
              <a:ea typeface="Times" panose="020B0500000000000000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624C79-661A-4475-A504-B2F4E0D77D94}"/>
              </a:ext>
            </a:extLst>
          </p:cNvPr>
          <p:cNvSpPr/>
          <p:nvPr/>
        </p:nvSpPr>
        <p:spPr>
          <a:xfrm>
            <a:off x="5307814" y="3557859"/>
            <a:ext cx="167385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Phần mềm</a:t>
            </a:r>
          </a:p>
          <a:p>
            <a:pPr algn="ctr"/>
            <a:r>
              <a:rPr lang="en-US" sz="2400" dirty="0" err="1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c</a:t>
            </a:r>
            <a:r>
              <a:rPr lang="en-US" sz="2400" b="0" cap="none" spc="0" dirty="0" err="1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hấm</a:t>
            </a:r>
            <a:r>
              <a:rPr lang="en-US" sz="2400" b="0" cap="none" spc="0" dirty="0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 thi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CB0040-7247-44CD-9F22-92B8D21D98B3}"/>
              </a:ext>
            </a:extLst>
          </p:cNvPr>
          <p:cNvSpPr/>
          <p:nvPr/>
        </p:nvSpPr>
        <p:spPr>
          <a:xfrm>
            <a:off x="8250886" y="3557859"/>
            <a:ext cx="270138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Website</a:t>
            </a:r>
          </a:p>
          <a:p>
            <a:pPr algn="ctr"/>
            <a:r>
              <a:rPr lang="en-US" sz="2400" b="0" cap="none" spc="0" dirty="0" err="1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qu</a:t>
            </a:r>
            <a:r>
              <a:rPr lang="en-US" sz="2400" dirty="0" err="1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ản</a:t>
            </a:r>
            <a:r>
              <a:rPr lang="en-US" sz="2400" dirty="0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 lý – thống </a:t>
            </a:r>
            <a:r>
              <a:rPr lang="en-US" sz="2400" dirty="0" err="1">
                <a:ln w="0"/>
                <a:solidFill>
                  <a:srgbClr val="033453"/>
                </a:solidFill>
                <a:effectLst>
                  <a:reflection blurRad="6350" stA="53000" endA="300" endPos="35500" dir="5400000" sy="-90000" algn="bl" rotWithShape="0"/>
                </a:effectLst>
                <a:latin typeface="Arial" panose="020B0604020202020204" pitchFamily="34" charset="0"/>
                <a:ea typeface="Times" panose="020B0500000000000000" pitchFamily="34" charset="0"/>
                <a:cs typeface="Arial" panose="020B0604020202020204" pitchFamily="34" charset="0"/>
              </a:rPr>
              <a:t>kê</a:t>
            </a:r>
            <a:endParaRPr lang="en-US" sz="2400" b="0" cap="none" spc="0" dirty="0">
              <a:ln w="0"/>
              <a:solidFill>
                <a:srgbClr val="033453"/>
              </a:solidFill>
              <a:effectLst>
                <a:reflection blurRad="6350" stA="53000" endA="300" endPos="35500" dir="5400000" sy="-90000" algn="bl" rotWithShape="0"/>
              </a:effectLst>
              <a:latin typeface="Arial" panose="020B0604020202020204" pitchFamily="34" charset="0"/>
              <a:ea typeface="Times" panose="020B0500000000000000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376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canner">
            <a:extLst>
              <a:ext uri="{FF2B5EF4-FFF2-40B4-BE49-F238E27FC236}">
                <a16:creationId xmlns:a16="http://schemas.microsoft.com/office/drawing/2014/main" id="{0F02DBA0-3141-4CB7-B669-02B55718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0650" y="4893310"/>
            <a:ext cx="1463040" cy="1463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b="1" dirty="0">
                <a:solidFill>
                  <a:srgbClr val="057091"/>
                </a:solidFill>
              </a:rPr>
              <a:t>Yêu cầu chức năng</a:t>
            </a:r>
            <a:endParaRPr lang="en-US" sz="4000" b="1" dirty="0">
              <a:solidFill>
                <a:srgbClr val="05709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FE-4870-487A-A429-C097DD6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38"/>
            <a:ext cx="10515600" cy="4759325"/>
          </a:xfrm>
        </p:spPr>
        <p:txBody>
          <a:bodyPr/>
          <a:lstStyle/>
          <a:p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với phần mềm scan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kết nối với các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bị máy in đã đ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cài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trên windows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scan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bài thi trên máy in đã đ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chọn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 năng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số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thêm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số vào danh sách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bài thi đã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bài thi đã bao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8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12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C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Fingerprint">
            <a:extLst>
              <a:ext uri="{FF2B5EF4-FFF2-40B4-BE49-F238E27FC236}">
                <a16:creationId xmlns:a16="http://schemas.microsoft.com/office/drawing/2014/main" id="{8F4FCEEB-EB32-4D42-8480-D81F1BB1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0842" y="4893310"/>
            <a:ext cx="1463040" cy="1463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81CDC1-529A-4506-BC42-07D3CC66D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281113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057091"/>
                </a:solidFill>
              </a:rPr>
              <a:t>NỘI DUNG CHÍNH</a:t>
            </a:r>
            <a:br>
              <a:rPr lang="en-US" sz="4000" b="1" dirty="0">
                <a:solidFill>
                  <a:srgbClr val="057091"/>
                </a:solidFill>
              </a:rPr>
            </a:br>
            <a:r>
              <a:rPr lang="en-US" sz="2800" b="1" dirty="0">
                <a:solidFill>
                  <a:srgbClr val="057091"/>
                </a:solidFill>
              </a:rPr>
              <a:t>Yêu cầu chức năng</a:t>
            </a:r>
            <a:endParaRPr lang="en-US" sz="4000" b="1" dirty="0">
              <a:solidFill>
                <a:srgbClr val="05709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F3FE-4870-487A-A429-C097DD6C4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38"/>
            <a:ext cx="10515600" cy="4759325"/>
          </a:xfrm>
        </p:spPr>
        <p:txBody>
          <a:bodyPr/>
          <a:lstStyle/>
          <a:p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với phần mềm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đọc thông tin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kỳ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thi,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thi,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danh sách sinh viên sẽ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đọc file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để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bảo toàn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vẹn</a:t>
            </a:r>
            <a:endParaRPr lang="en-US" dirty="0">
              <a:solidFill>
                <a:srgbClr val="0334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Nhận diện và đ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ra kết quả nhận diện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sửa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tay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các thành phần không thể nhận diện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Xuất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file excel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Nhập điểm và file log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sửa vào database để thống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vết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sửa (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cần)</a:t>
            </a:r>
          </a:p>
          <a:p>
            <a:pPr lvl="1"/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cấu hình thông tin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nhân của đ</a:t>
            </a:r>
            <a:r>
              <a:rPr lang="vi-VN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chấm</a:t>
            </a:r>
            <a:r>
              <a:rPr lang="en-US" dirty="0">
                <a:solidFill>
                  <a:srgbClr val="0334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thi.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CF3E403-6222-4E1E-AB7F-A8FAE231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336E3-D025-45C4-BE61-6C6E8253ABE0}" type="datetime1">
              <a:rPr lang="vi-VN" smtClean="0"/>
              <a:t>27/11/2019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F668105-673F-46F0-8FA5-4672C04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E5F81-1BCE-4718-B0F9-1925A0E24F49}" type="slidenum">
              <a:rPr lang="en-US" smtClean="0"/>
              <a:pPr/>
              <a:t>9</a:t>
            </a:fld>
            <a:r>
              <a:rPr lang="en-US"/>
              <a:t>/30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66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1882</Words>
  <Application>Microsoft Office PowerPoint</Application>
  <PresentationFormat>Widescreen</PresentationFormat>
  <Paragraphs>251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Aachen</vt:lpstr>
      <vt:lpstr>Anime Ace</vt:lpstr>
      <vt:lpstr>Arabia</vt:lpstr>
      <vt:lpstr>Arial</vt:lpstr>
      <vt:lpstr>Calibri</vt:lpstr>
      <vt:lpstr>Calibri Light</vt:lpstr>
      <vt:lpstr>Office Theme</vt:lpstr>
      <vt:lpstr>BÁO CÁO TIẾN ĐỘ  ĐỒ ÁN TỐT NGHIỆP ĐẠI HỌC Ngành: Công nghệ thông tin Chuyên ngành: Công nghệ phần mềm</vt:lpstr>
      <vt:lpstr>NỘI DUNG BÁO CÁO</vt:lpstr>
      <vt:lpstr>TỔNG QUAN Giới thiệu tổng quát về đề tài</vt:lpstr>
      <vt:lpstr>TỔNG QUAN Lý do chọn đề tài</vt:lpstr>
      <vt:lpstr>TỔNG QUAN Mục tiêu của đề tài</vt:lpstr>
      <vt:lpstr>TỔNG QUAN Phạm vi áp dụng của đề tài</vt:lpstr>
      <vt:lpstr>NỘI DUNG CHÍNH Các thành phần trong bộ phần mềm</vt:lpstr>
      <vt:lpstr>NỘI DUNG CHÍNH Yêu cầu chức năng</vt:lpstr>
      <vt:lpstr>NỘI DUNG CHÍNH Yêu cầu chức năng</vt:lpstr>
      <vt:lpstr>NỘI DUNG CHÍNH Yêu cầu chức năng</vt:lpstr>
      <vt:lpstr>NỘI DUNG CHÍNH Quy trình chấm thi</vt:lpstr>
      <vt:lpstr>NỘI DUNG CHÍNH Sơ đồ phân rã chức năng</vt:lpstr>
      <vt:lpstr>NỘI DUNG CHÍNH Sơ đồ phân rã chức năng</vt:lpstr>
      <vt:lpstr>NỘI DUNG CHÍNH Sơ đồ luồng dữ liệu mức ngữ cảnh</vt:lpstr>
      <vt:lpstr>NỘI DUNG CHÍNH Sơ đồ luồng dữ liệu mức đỉnh</vt:lpstr>
      <vt:lpstr>NỘI DUNG CHÍNH Mô hình ER</vt:lpstr>
      <vt:lpstr>NỘI DUNG CHÍNH Mô hình quan hệ</vt:lpstr>
      <vt:lpstr>NỘI DUNG CHÍNH Phương pháp thực hiện</vt:lpstr>
      <vt:lpstr>NỘI DUNG CHÍNH Phương pháp thực hiện</vt:lpstr>
      <vt:lpstr>NỘI DUNG CHÍNH Phương pháp thực hiện</vt:lpstr>
      <vt:lpstr>NỘI DUNG CHÍNH Phương pháp thực hiện</vt:lpstr>
      <vt:lpstr>NỘI DUNG CHÍNH Phương pháp thực hiện</vt:lpstr>
      <vt:lpstr>KẾT QUẢ ĐẠT ĐƯỢC</vt:lpstr>
      <vt:lpstr>HƯỚNG PHÁT TRIỂN</vt:lpstr>
      <vt:lpstr>TÀI LIỆU THAM KHẢO</vt:lpstr>
      <vt:lpstr>TÀI LIỆU THAM KHẢO</vt:lpstr>
      <vt:lpstr>TÀI LIỆU THAM KHẢO</vt:lpstr>
      <vt:lpstr>TÀI LIỆU THAM KHẢO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Nguyen</dc:creator>
  <cp:lastModifiedBy>Bob Nguyen</cp:lastModifiedBy>
  <cp:revision>67</cp:revision>
  <dcterms:created xsi:type="dcterms:W3CDTF">2019-11-25T08:55:56Z</dcterms:created>
  <dcterms:modified xsi:type="dcterms:W3CDTF">2019-11-27T16:47:49Z</dcterms:modified>
</cp:coreProperties>
</file>